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496" r:id="rId2"/>
    <p:sldId id="1742" r:id="rId3"/>
    <p:sldId id="1705" r:id="rId4"/>
    <p:sldId id="1713" r:id="rId5"/>
    <p:sldId id="1714" r:id="rId6"/>
    <p:sldId id="1715" r:id="rId7"/>
    <p:sldId id="1716" r:id="rId8"/>
    <p:sldId id="1717" r:id="rId9"/>
    <p:sldId id="1718" r:id="rId10"/>
    <p:sldId id="1721" r:id="rId11"/>
    <p:sldId id="1719" r:id="rId12"/>
    <p:sldId id="1723" r:id="rId13"/>
    <p:sldId id="1722" r:id="rId14"/>
    <p:sldId id="1725" r:id="rId15"/>
    <p:sldId id="1726" r:id="rId16"/>
    <p:sldId id="1724" r:id="rId17"/>
    <p:sldId id="1727" r:id="rId18"/>
    <p:sldId id="1728" r:id="rId19"/>
    <p:sldId id="1706" r:id="rId20"/>
    <p:sldId id="1707" r:id="rId21"/>
    <p:sldId id="1729" r:id="rId22"/>
    <p:sldId id="1730" r:id="rId23"/>
    <p:sldId id="261" r:id="rId24"/>
    <p:sldId id="278" r:id="rId25"/>
    <p:sldId id="264" r:id="rId26"/>
    <p:sldId id="265" r:id="rId27"/>
    <p:sldId id="266" r:id="rId28"/>
    <p:sldId id="267" r:id="rId29"/>
    <p:sldId id="268" r:id="rId30"/>
    <p:sldId id="274" r:id="rId31"/>
    <p:sldId id="270" r:id="rId32"/>
    <p:sldId id="276" r:id="rId33"/>
    <p:sldId id="1750" r:id="rId34"/>
    <p:sldId id="272" r:id="rId35"/>
    <p:sldId id="280" r:id="rId36"/>
    <p:sldId id="279" r:id="rId37"/>
    <p:sldId id="281" r:id="rId38"/>
    <p:sldId id="282" r:id="rId39"/>
    <p:sldId id="1818" r:id="rId40"/>
    <p:sldId id="1819" r:id="rId41"/>
    <p:sldId id="1820" r:id="rId42"/>
    <p:sldId id="1821" r:id="rId43"/>
    <p:sldId id="1822" r:id="rId44"/>
    <p:sldId id="1824" r:id="rId45"/>
    <p:sldId id="1823" r:id="rId46"/>
    <p:sldId id="1708" r:id="rId47"/>
    <p:sldId id="1709" r:id="rId48"/>
    <p:sldId id="1744" r:id="rId49"/>
    <p:sldId id="1747" r:id="rId50"/>
    <p:sldId id="1745" r:id="rId51"/>
    <p:sldId id="1746" r:id="rId52"/>
    <p:sldId id="1748" r:id="rId53"/>
    <p:sldId id="1710" r:id="rId54"/>
    <p:sldId id="1711" r:id="rId55"/>
    <p:sldId id="1712" r:id="rId56"/>
    <p:sldId id="1731" r:id="rId57"/>
    <p:sldId id="1732" r:id="rId58"/>
    <p:sldId id="1733" r:id="rId59"/>
    <p:sldId id="1749" r:id="rId60"/>
    <p:sldId id="1734" r:id="rId61"/>
    <p:sldId id="1735" r:id="rId62"/>
    <p:sldId id="1739" r:id="rId63"/>
    <p:sldId id="1740" r:id="rId64"/>
    <p:sldId id="1736" r:id="rId65"/>
    <p:sldId id="1737" r:id="rId66"/>
    <p:sldId id="1738" r:id="rId67"/>
    <p:sldId id="1741" r:id="rId68"/>
    <p:sldId id="1743" r:id="rId69"/>
    <p:sldId id="1752" r:id="rId70"/>
    <p:sldId id="1753" r:id="rId71"/>
    <p:sldId id="1754" r:id="rId72"/>
    <p:sldId id="1755" r:id="rId73"/>
    <p:sldId id="1756" r:id="rId74"/>
    <p:sldId id="1757" r:id="rId75"/>
    <p:sldId id="1758" r:id="rId76"/>
    <p:sldId id="1759" r:id="rId77"/>
    <p:sldId id="1765" r:id="rId78"/>
    <p:sldId id="1768" r:id="rId79"/>
    <p:sldId id="1767" r:id="rId80"/>
    <p:sldId id="1770" r:id="rId81"/>
    <p:sldId id="1769" r:id="rId82"/>
    <p:sldId id="1771" r:id="rId83"/>
    <p:sldId id="1766" r:id="rId84"/>
    <p:sldId id="1772" r:id="rId85"/>
    <p:sldId id="1774" r:id="rId86"/>
    <p:sldId id="1773" r:id="rId87"/>
    <p:sldId id="1854" r:id="rId88"/>
    <p:sldId id="1853" r:id="rId89"/>
    <p:sldId id="1776" r:id="rId90"/>
    <p:sldId id="1775" r:id="rId91"/>
    <p:sldId id="1777" r:id="rId92"/>
    <p:sldId id="1852" r:id="rId93"/>
    <p:sldId id="1751" r:id="rId94"/>
    <p:sldId id="1855" r:id="rId95"/>
    <p:sldId id="1781" r:id="rId96"/>
    <p:sldId id="1783" r:id="rId97"/>
    <p:sldId id="1784" r:id="rId98"/>
    <p:sldId id="1785" r:id="rId99"/>
    <p:sldId id="1782" r:id="rId100"/>
    <p:sldId id="1787" r:id="rId101"/>
    <p:sldId id="1786" r:id="rId102"/>
    <p:sldId id="1857" r:id="rId103"/>
    <p:sldId id="1856" r:id="rId104"/>
    <p:sldId id="1788" r:id="rId105"/>
    <p:sldId id="1789" r:id="rId106"/>
    <p:sldId id="1790" r:id="rId107"/>
    <p:sldId id="1791" r:id="rId108"/>
    <p:sldId id="1793" r:id="rId109"/>
    <p:sldId id="1794" r:id="rId110"/>
    <p:sldId id="1802" r:id="rId111"/>
    <p:sldId id="1795" r:id="rId112"/>
    <p:sldId id="1803" r:id="rId113"/>
    <p:sldId id="1796" r:id="rId114"/>
    <p:sldId id="1805" r:id="rId115"/>
    <p:sldId id="1804" r:id="rId116"/>
    <p:sldId id="1806" r:id="rId117"/>
    <p:sldId id="1797" r:id="rId118"/>
    <p:sldId id="1810" r:id="rId119"/>
    <p:sldId id="1807" r:id="rId120"/>
    <p:sldId id="1811" r:id="rId121"/>
    <p:sldId id="1808" r:id="rId122"/>
    <p:sldId id="1809" r:id="rId123"/>
    <p:sldId id="1801" r:id="rId124"/>
    <p:sldId id="1798" r:id="rId125"/>
    <p:sldId id="1825" r:id="rId126"/>
    <p:sldId id="1812" r:id="rId127"/>
    <p:sldId id="1814" r:id="rId128"/>
    <p:sldId id="1813" r:id="rId129"/>
    <p:sldId id="1815" r:id="rId130"/>
    <p:sldId id="1816" r:id="rId131"/>
    <p:sldId id="1817" r:id="rId132"/>
    <p:sldId id="1826" r:id="rId133"/>
    <p:sldId id="1828" r:id="rId134"/>
    <p:sldId id="1833" r:id="rId135"/>
    <p:sldId id="1834" r:id="rId136"/>
    <p:sldId id="1829" r:id="rId137"/>
    <p:sldId id="1827" r:id="rId138"/>
    <p:sldId id="1830" r:id="rId139"/>
    <p:sldId id="1831" r:id="rId140"/>
    <p:sldId id="1832" r:id="rId141"/>
    <p:sldId id="1835" r:id="rId142"/>
    <p:sldId id="1836" r:id="rId143"/>
    <p:sldId id="1837" r:id="rId144"/>
    <p:sldId id="1838" r:id="rId145"/>
    <p:sldId id="1839" r:id="rId146"/>
    <p:sldId id="1840" r:id="rId147"/>
    <p:sldId id="1841" r:id="rId148"/>
    <p:sldId id="1842" r:id="rId149"/>
    <p:sldId id="1843" r:id="rId150"/>
    <p:sldId id="1844" r:id="rId151"/>
    <p:sldId id="1850" r:id="rId152"/>
    <p:sldId id="1851" r:id="rId153"/>
    <p:sldId id="1849" r:id="rId154"/>
    <p:sldId id="1845" r:id="rId155"/>
    <p:sldId id="1846" r:id="rId156"/>
    <p:sldId id="1847" r:id="rId157"/>
    <p:sldId id="1848" r:id="rId15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2DDFF"/>
    <a:srgbClr val="000000"/>
    <a:srgbClr val="FFC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157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FAB162F8-23EE-4879-97CE-BAD1E082C435}"/>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a:extLst>
              <a:ext uri="{FF2B5EF4-FFF2-40B4-BE49-F238E27FC236}">
                <a16:creationId xmlns:a16="http://schemas.microsoft.com/office/drawing/2014/main" id="{F5B67D10-19C6-41C9-8EC7-21FFA9474C57}"/>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71574CE5-62F3-4F8F-A465-910E99E129AB}"/>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7" name="Oval 10">
              <a:extLst>
                <a:ext uri="{FF2B5EF4-FFF2-40B4-BE49-F238E27FC236}">
                  <a16:creationId xmlns:a16="http://schemas.microsoft.com/office/drawing/2014/main" id="{9DF97823-D80A-464F-A4AF-C206C4F3817B}"/>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8" name="Oval 11">
              <a:extLst>
                <a:ext uri="{FF2B5EF4-FFF2-40B4-BE49-F238E27FC236}">
                  <a16:creationId xmlns:a16="http://schemas.microsoft.com/office/drawing/2014/main" id="{F6A64012-CDD8-45D6-9DA4-6F726D703CDA}"/>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9" name="Oval 12">
              <a:extLst>
                <a:ext uri="{FF2B5EF4-FFF2-40B4-BE49-F238E27FC236}">
                  <a16:creationId xmlns:a16="http://schemas.microsoft.com/office/drawing/2014/main" id="{E37284CE-97B5-4790-B53C-6FD9D769E37F}"/>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 name="Oval 13">
              <a:extLst>
                <a:ext uri="{FF2B5EF4-FFF2-40B4-BE49-F238E27FC236}">
                  <a16:creationId xmlns:a16="http://schemas.microsoft.com/office/drawing/2014/main" id="{C9621144-DF45-4C19-B869-71BA4E04C026}"/>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1" name="Oval 14">
              <a:extLst>
                <a:ext uri="{FF2B5EF4-FFF2-40B4-BE49-F238E27FC236}">
                  <a16:creationId xmlns:a16="http://schemas.microsoft.com/office/drawing/2014/main" id="{653E7C23-C9D4-457B-A0DE-5490060EED8E}"/>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2" name="Oval 15">
              <a:extLst>
                <a:ext uri="{FF2B5EF4-FFF2-40B4-BE49-F238E27FC236}">
                  <a16:creationId xmlns:a16="http://schemas.microsoft.com/office/drawing/2014/main" id="{CED86406-690C-4A7C-9898-4D8B1B6E9507}"/>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3" name="Oval 16">
              <a:extLst>
                <a:ext uri="{FF2B5EF4-FFF2-40B4-BE49-F238E27FC236}">
                  <a16:creationId xmlns:a16="http://schemas.microsoft.com/office/drawing/2014/main" id="{5B0C462F-2BE4-44BA-AA19-4C14428B34BA}"/>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4" name="Oval 17">
              <a:extLst>
                <a:ext uri="{FF2B5EF4-FFF2-40B4-BE49-F238E27FC236}">
                  <a16:creationId xmlns:a16="http://schemas.microsoft.com/office/drawing/2014/main" id="{CEF381D2-1CA9-4842-BB6F-8493F386985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5" name="Oval 18">
              <a:extLst>
                <a:ext uri="{FF2B5EF4-FFF2-40B4-BE49-F238E27FC236}">
                  <a16:creationId xmlns:a16="http://schemas.microsoft.com/office/drawing/2014/main" id="{F2C141B0-B6C5-43E3-8981-CAA0C6B14E71}"/>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6" name="Oval 19">
              <a:extLst>
                <a:ext uri="{FF2B5EF4-FFF2-40B4-BE49-F238E27FC236}">
                  <a16:creationId xmlns:a16="http://schemas.microsoft.com/office/drawing/2014/main" id="{0317B925-7EE4-4CC2-8DE9-07BAAC4FB032}"/>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7" name="Oval 20">
              <a:extLst>
                <a:ext uri="{FF2B5EF4-FFF2-40B4-BE49-F238E27FC236}">
                  <a16:creationId xmlns:a16="http://schemas.microsoft.com/office/drawing/2014/main" id="{26DEDFC5-6583-4B23-87F6-85D380F19523}"/>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8" name="Oval 21">
              <a:extLst>
                <a:ext uri="{FF2B5EF4-FFF2-40B4-BE49-F238E27FC236}">
                  <a16:creationId xmlns:a16="http://schemas.microsoft.com/office/drawing/2014/main" id="{AD674822-56C8-49B7-8926-688ADB827B07}"/>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9" name="Oval 22">
              <a:extLst>
                <a:ext uri="{FF2B5EF4-FFF2-40B4-BE49-F238E27FC236}">
                  <a16:creationId xmlns:a16="http://schemas.microsoft.com/office/drawing/2014/main" id="{E2FE5483-6114-4FDD-8699-2F77AB60A0B7}"/>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0" name="Oval 23">
              <a:extLst>
                <a:ext uri="{FF2B5EF4-FFF2-40B4-BE49-F238E27FC236}">
                  <a16:creationId xmlns:a16="http://schemas.microsoft.com/office/drawing/2014/main" id="{0228A355-4A0C-4B84-B71B-14EF28592D45}"/>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1" name="Oval 24">
              <a:extLst>
                <a:ext uri="{FF2B5EF4-FFF2-40B4-BE49-F238E27FC236}">
                  <a16:creationId xmlns:a16="http://schemas.microsoft.com/office/drawing/2014/main" id="{877B12A4-87A3-46FA-8464-19FB9D7DF8B1}"/>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2" name="Oval 25">
              <a:extLst>
                <a:ext uri="{FF2B5EF4-FFF2-40B4-BE49-F238E27FC236}">
                  <a16:creationId xmlns:a16="http://schemas.microsoft.com/office/drawing/2014/main" id="{23D29144-060E-49D6-AA6F-AF7D14F458DA}"/>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3" name="Oval 26">
              <a:extLst>
                <a:ext uri="{FF2B5EF4-FFF2-40B4-BE49-F238E27FC236}">
                  <a16:creationId xmlns:a16="http://schemas.microsoft.com/office/drawing/2014/main" id="{44911317-39C3-453D-9937-21A4E88B0DAB}"/>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4" name="Oval 27">
              <a:extLst>
                <a:ext uri="{FF2B5EF4-FFF2-40B4-BE49-F238E27FC236}">
                  <a16:creationId xmlns:a16="http://schemas.microsoft.com/office/drawing/2014/main" id="{3533EDCB-97A4-49D3-B450-85F4965752AA}"/>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5" name="Oval 28">
              <a:extLst>
                <a:ext uri="{FF2B5EF4-FFF2-40B4-BE49-F238E27FC236}">
                  <a16:creationId xmlns:a16="http://schemas.microsoft.com/office/drawing/2014/main" id="{036E12AB-6A8E-4324-B790-94318107A6C4}"/>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6" name="Oval 29">
              <a:extLst>
                <a:ext uri="{FF2B5EF4-FFF2-40B4-BE49-F238E27FC236}">
                  <a16:creationId xmlns:a16="http://schemas.microsoft.com/office/drawing/2014/main" id="{2C72981A-3F80-454D-9AD8-6112F4A1CEE3}"/>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7" name="Oval 30">
              <a:extLst>
                <a:ext uri="{FF2B5EF4-FFF2-40B4-BE49-F238E27FC236}">
                  <a16:creationId xmlns:a16="http://schemas.microsoft.com/office/drawing/2014/main" id="{E9915F09-7252-49B4-90F7-356082E94EBC}"/>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8" name="Oval 31">
              <a:extLst>
                <a:ext uri="{FF2B5EF4-FFF2-40B4-BE49-F238E27FC236}">
                  <a16:creationId xmlns:a16="http://schemas.microsoft.com/office/drawing/2014/main" id="{20682CC7-0A55-4823-BA39-A833A34B8FA1}"/>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9" name="Oval 32">
              <a:extLst>
                <a:ext uri="{FF2B5EF4-FFF2-40B4-BE49-F238E27FC236}">
                  <a16:creationId xmlns:a16="http://schemas.microsoft.com/office/drawing/2014/main" id="{DC47983B-AC28-4007-8DA7-6A1697728DE7}"/>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0" name="Oval 33">
              <a:extLst>
                <a:ext uri="{FF2B5EF4-FFF2-40B4-BE49-F238E27FC236}">
                  <a16:creationId xmlns:a16="http://schemas.microsoft.com/office/drawing/2014/main" id="{02C26B43-4254-461E-AA58-18B0388AC1ED}"/>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1" name="Oval 34">
              <a:extLst>
                <a:ext uri="{FF2B5EF4-FFF2-40B4-BE49-F238E27FC236}">
                  <a16:creationId xmlns:a16="http://schemas.microsoft.com/office/drawing/2014/main" id="{48313139-E853-4E5F-96E5-9EC5426A6015}"/>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2" name="Oval 35">
              <a:extLst>
                <a:ext uri="{FF2B5EF4-FFF2-40B4-BE49-F238E27FC236}">
                  <a16:creationId xmlns:a16="http://schemas.microsoft.com/office/drawing/2014/main" id="{E5B1E3F0-DC7F-42D0-9F15-687BB23B26CA}"/>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3" name="Oval 36">
              <a:extLst>
                <a:ext uri="{FF2B5EF4-FFF2-40B4-BE49-F238E27FC236}">
                  <a16:creationId xmlns:a16="http://schemas.microsoft.com/office/drawing/2014/main" id="{4C348797-48B4-41D8-9201-26BD559FA61D}"/>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4" name="Oval 37">
              <a:extLst>
                <a:ext uri="{FF2B5EF4-FFF2-40B4-BE49-F238E27FC236}">
                  <a16:creationId xmlns:a16="http://schemas.microsoft.com/office/drawing/2014/main" id="{82031544-AAB4-49D5-A1A8-FD838A91E7C3}"/>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5" name="Oval 38">
              <a:extLst>
                <a:ext uri="{FF2B5EF4-FFF2-40B4-BE49-F238E27FC236}">
                  <a16:creationId xmlns:a16="http://schemas.microsoft.com/office/drawing/2014/main" id="{D1725EC3-A58D-44E9-B247-66E2808EF9EC}"/>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6" name="Oval 39">
              <a:extLst>
                <a:ext uri="{FF2B5EF4-FFF2-40B4-BE49-F238E27FC236}">
                  <a16:creationId xmlns:a16="http://schemas.microsoft.com/office/drawing/2014/main" id="{ED178C37-8719-420F-8F73-534BAE7BFF25}"/>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grpSp>
      <p:sp>
        <p:nvSpPr>
          <p:cNvPr id="37" name="Line 40">
            <a:extLst>
              <a:ext uri="{FF2B5EF4-FFF2-40B4-BE49-F238E27FC236}">
                <a16:creationId xmlns:a16="http://schemas.microsoft.com/office/drawing/2014/main" id="{6C69B4E1-AA0B-4A0C-9EAA-2682058B8A2F}"/>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1536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a:extLst>
              <a:ext uri="{FF2B5EF4-FFF2-40B4-BE49-F238E27FC236}">
                <a16:creationId xmlns:a16="http://schemas.microsoft.com/office/drawing/2014/main" id="{AF5A84B4-1C6B-4C96-9A6B-1BC6E2E0E101}"/>
              </a:ext>
            </a:extLst>
          </p:cNvPr>
          <p:cNvSpPr>
            <a:spLocks noGrp="1" noChangeArrowheads="1"/>
          </p:cNvSpPr>
          <p:nvPr>
            <p:ph type="dt" sz="half" idx="10"/>
          </p:nvPr>
        </p:nvSpPr>
        <p:spPr/>
        <p:txBody>
          <a:bodyPr/>
          <a:lstStyle>
            <a:lvl1pPr>
              <a:defRPr/>
            </a:lvl1pPr>
          </a:lstStyle>
          <a:p>
            <a:pPr>
              <a:defRPr/>
            </a:pPr>
            <a:endParaRPr lang="en-US" altLang="en-US"/>
          </a:p>
        </p:txBody>
      </p:sp>
      <p:sp>
        <p:nvSpPr>
          <p:cNvPr id="39" name="Rectangle 6">
            <a:extLst>
              <a:ext uri="{FF2B5EF4-FFF2-40B4-BE49-F238E27FC236}">
                <a16:creationId xmlns:a16="http://schemas.microsoft.com/office/drawing/2014/main" id="{C1BBAB8A-8371-4ED7-95B7-6F05BAC3C9F5}"/>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a:extLst>
              <a:ext uri="{FF2B5EF4-FFF2-40B4-BE49-F238E27FC236}">
                <a16:creationId xmlns:a16="http://schemas.microsoft.com/office/drawing/2014/main" id="{633749D6-2F2D-4C8B-AB39-900D10030D49}"/>
              </a:ext>
            </a:extLst>
          </p:cNvPr>
          <p:cNvSpPr>
            <a:spLocks noGrp="1" noChangeArrowheads="1"/>
          </p:cNvSpPr>
          <p:nvPr>
            <p:ph type="sldNum" sz="quarter" idx="12"/>
          </p:nvPr>
        </p:nvSpPr>
        <p:spPr/>
        <p:txBody>
          <a:bodyPr/>
          <a:lstStyle>
            <a:lvl1pPr>
              <a:defRPr/>
            </a:lvl1pPr>
          </a:lstStyle>
          <a:p>
            <a:fld id="{C4EF6402-07DB-4851-8C4A-949E39F69FBA}" type="slidenum">
              <a:rPr lang="en-US" altLang="en-US"/>
              <a:pPr/>
              <a:t>‹Nr.›</a:t>
            </a:fld>
            <a:endParaRPr lang="en-US" altLang="en-US"/>
          </a:p>
        </p:txBody>
      </p:sp>
    </p:spTree>
    <p:extLst>
      <p:ext uri="{BB962C8B-B14F-4D97-AF65-F5344CB8AC3E}">
        <p14:creationId xmlns:p14="http://schemas.microsoft.com/office/powerpoint/2010/main" val="128740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E24DBBAD-AEB3-4938-95F5-050CC505986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471A235B-EBCE-465B-8EF7-75FAAEF7CB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97AF82B4-5A5A-47CF-B834-4B11EEC1C69F}"/>
              </a:ext>
            </a:extLst>
          </p:cNvPr>
          <p:cNvSpPr>
            <a:spLocks noGrp="1" noChangeArrowheads="1"/>
          </p:cNvSpPr>
          <p:nvPr>
            <p:ph type="sldNum" sz="quarter" idx="12"/>
          </p:nvPr>
        </p:nvSpPr>
        <p:spPr>
          <a:ln/>
        </p:spPr>
        <p:txBody>
          <a:bodyPr/>
          <a:lstStyle>
            <a:lvl1pPr>
              <a:defRPr/>
            </a:lvl1pPr>
          </a:lstStyle>
          <a:p>
            <a:fld id="{07B6FE78-B79A-4D40-98C8-50BD930D0316}" type="slidenum">
              <a:rPr lang="en-US" altLang="en-US"/>
              <a:pPr/>
              <a:t>‹Nr.›</a:t>
            </a:fld>
            <a:endParaRPr lang="en-US" altLang="en-US"/>
          </a:p>
        </p:txBody>
      </p:sp>
    </p:spTree>
    <p:extLst>
      <p:ext uri="{BB962C8B-B14F-4D97-AF65-F5344CB8AC3E}">
        <p14:creationId xmlns:p14="http://schemas.microsoft.com/office/powerpoint/2010/main" val="2898274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8E5C5A7F-85A3-4A05-85A0-0C0D80DDF62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352B1B1A-E618-484F-89A1-C95EA012A97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4EC4CE80-22A0-40B8-BEA0-84898BE732C1}"/>
              </a:ext>
            </a:extLst>
          </p:cNvPr>
          <p:cNvSpPr>
            <a:spLocks noGrp="1" noChangeArrowheads="1"/>
          </p:cNvSpPr>
          <p:nvPr>
            <p:ph type="sldNum" sz="quarter" idx="12"/>
          </p:nvPr>
        </p:nvSpPr>
        <p:spPr>
          <a:ln/>
        </p:spPr>
        <p:txBody>
          <a:bodyPr/>
          <a:lstStyle>
            <a:lvl1pPr>
              <a:defRPr/>
            </a:lvl1pPr>
          </a:lstStyle>
          <a:p>
            <a:fld id="{586616DD-2086-4980-8326-6482773FE2D9}" type="slidenum">
              <a:rPr lang="en-US" altLang="en-US"/>
              <a:pPr/>
              <a:t>‹Nr.›</a:t>
            </a:fld>
            <a:endParaRPr lang="en-US" altLang="en-US"/>
          </a:p>
        </p:txBody>
      </p:sp>
    </p:spTree>
    <p:extLst>
      <p:ext uri="{BB962C8B-B14F-4D97-AF65-F5344CB8AC3E}">
        <p14:creationId xmlns:p14="http://schemas.microsoft.com/office/powerpoint/2010/main" val="2142748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D7089B66-A11A-458C-A192-65D72377EF0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A8A21C9F-E633-436B-9C26-C8B99438987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818A16BC-87E0-453A-BA39-1419B198EE2B}"/>
              </a:ext>
            </a:extLst>
          </p:cNvPr>
          <p:cNvSpPr>
            <a:spLocks noGrp="1" noChangeArrowheads="1"/>
          </p:cNvSpPr>
          <p:nvPr>
            <p:ph type="sldNum" sz="quarter" idx="12"/>
          </p:nvPr>
        </p:nvSpPr>
        <p:spPr>
          <a:ln/>
        </p:spPr>
        <p:txBody>
          <a:bodyPr/>
          <a:lstStyle>
            <a:lvl1pPr>
              <a:defRPr/>
            </a:lvl1pPr>
          </a:lstStyle>
          <a:p>
            <a:fld id="{5B5FD5BA-C794-49B8-8F2B-713FCA2D9ABE}" type="slidenum">
              <a:rPr lang="en-US" altLang="en-US"/>
              <a:pPr/>
              <a:t>‹Nr.›</a:t>
            </a:fld>
            <a:endParaRPr lang="en-US" altLang="en-US"/>
          </a:p>
        </p:txBody>
      </p:sp>
    </p:spTree>
    <p:extLst>
      <p:ext uri="{BB962C8B-B14F-4D97-AF65-F5344CB8AC3E}">
        <p14:creationId xmlns:p14="http://schemas.microsoft.com/office/powerpoint/2010/main" val="1764820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0127DD95-8262-4E8D-A19A-47482096FD6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95A1C345-39E7-4A57-B1D8-939DE30FD7D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6DAD961F-BEAA-4568-BFB7-33D926346717}"/>
              </a:ext>
            </a:extLst>
          </p:cNvPr>
          <p:cNvSpPr>
            <a:spLocks noGrp="1" noChangeArrowheads="1"/>
          </p:cNvSpPr>
          <p:nvPr>
            <p:ph type="sldNum" sz="quarter" idx="12"/>
          </p:nvPr>
        </p:nvSpPr>
        <p:spPr>
          <a:ln/>
        </p:spPr>
        <p:txBody>
          <a:bodyPr/>
          <a:lstStyle>
            <a:lvl1pPr>
              <a:defRPr/>
            </a:lvl1pPr>
          </a:lstStyle>
          <a:p>
            <a:fld id="{460D3426-7420-45D3-B0AA-2EE57F130EB1}" type="slidenum">
              <a:rPr lang="en-US" altLang="en-US"/>
              <a:pPr/>
              <a:t>‹Nr.›</a:t>
            </a:fld>
            <a:endParaRPr lang="en-US" altLang="en-US"/>
          </a:p>
        </p:txBody>
      </p:sp>
    </p:spTree>
    <p:extLst>
      <p:ext uri="{BB962C8B-B14F-4D97-AF65-F5344CB8AC3E}">
        <p14:creationId xmlns:p14="http://schemas.microsoft.com/office/powerpoint/2010/main" val="588499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F834C12C-EEB4-49F7-908C-C72FDD389A0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80E2EA5-31FE-4A02-9E33-F362C41F59C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42E7944A-3283-4F0C-B905-754AE1851D2B}"/>
              </a:ext>
            </a:extLst>
          </p:cNvPr>
          <p:cNvSpPr>
            <a:spLocks noGrp="1" noChangeArrowheads="1"/>
          </p:cNvSpPr>
          <p:nvPr>
            <p:ph type="sldNum" sz="quarter" idx="12"/>
          </p:nvPr>
        </p:nvSpPr>
        <p:spPr>
          <a:ln/>
        </p:spPr>
        <p:txBody>
          <a:bodyPr/>
          <a:lstStyle>
            <a:lvl1pPr>
              <a:defRPr/>
            </a:lvl1pPr>
          </a:lstStyle>
          <a:p>
            <a:fld id="{28AEDF19-8DC7-495A-9270-C8E9B415C43E}" type="slidenum">
              <a:rPr lang="en-US" altLang="en-US"/>
              <a:pPr/>
              <a:t>‹Nr.›</a:t>
            </a:fld>
            <a:endParaRPr lang="en-US" altLang="en-US"/>
          </a:p>
        </p:txBody>
      </p:sp>
    </p:spTree>
    <p:extLst>
      <p:ext uri="{BB962C8B-B14F-4D97-AF65-F5344CB8AC3E}">
        <p14:creationId xmlns:p14="http://schemas.microsoft.com/office/powerpoint/2010/main" val="1039839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AEEF36BF-17A2-4079-8AD4-14D55084933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01A9EC13-FA76-4284-A970-7B29C1E6B62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D29FAAE4-67F1-476E-AC76-CD6BA9F4813C}"/>
              </a:ext>
            </a:extLst>
          </p:cNvPr>
          <p:cNvSpPr>
            <a:spLocks noGrp="1" noChangeArrowheads="1"/>
          </p:cNvSpPr>
          <p:nvPr>
            <p:ph type="sldNum" sz="quarter" idx="12"/>
          </p:nvPr>
        </p:nvSpPr>
        <p:spPr>
          <a:ln/>
        </p:spPr>
        <p:txBody>
          <a:bodyPr/>
          <a:lstStyle>
            <a:lvl1pPr>
              <a:defRPr/>
            </a:lvl1pPr>
          </a:lstStyle>
          <a:p>
            <a:fld id="{183A1863-C2CA-456E-97CF-7F338E8B8DB7}" type="slidenum">
              <a:rPr lang="en-US" altLang="en-US"/>
              <a:pPr/>
              <a:t>‹Nr.›</a:t>
            </a:fld>
            <a:endParaRPr lang="en-US" altLang="en-US"/>
          </a:p>
        </p:txBody>
      </p:sp>
    </p:spTree>
    <p:extLst>
      <p:ext uri="{BB962C8B-B14F-4D97-AF65-F5344CB8AC3E}">
        <p14:creationId xmlns:p14="http://schemas.microsoft.com/office/powerpoint/2010/main" val="1078391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E59C592F-32B5-48DA-A632-8CFB031F6EB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6068DF0C-67FF-4558-B09C-2A7FF9B201A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24CC15BF-A26F-4D63-A77D-CE5F6FCA098A}"/>
              </a:ext>
            </a:extLst>
          </p:cNvPr>
          <p:cNvSpPr>
            <a:spLocks noGrp="1" noChangeArrowheads="1"/>
          </p:cNvSpPr>
          <p:nvPr>
            <p:ph type="sldNum" sz="quarter" idx="12"/>
          </p:nvPr>
        </p:nvSpPr>
        <p:spPr>
          <a:ln/>
        </p:spPr>
        <p:txBody>
          <a:bodyPr/>
          <a:lstStyle>
            <a:lvl1pPr>
              <a:defRPr/>
            </a:lvl1pPr>
          </a:lstStyle>
          <a:p>
            <a:fld id="{D141BE02-1733-4CAF-AAF4-B4F8A4649E69}" type="slidenum">
              <a:rPr lang="en-US" altLang="en-US"/>
              <a:pPr/>
              <a:t>‹Nr.›</a:t>
            </a:fld>
            <a:endParaRPr lang="en-US" altLang="en-US"/>
          </a:p>
        </p:txBody>
      </p:sp>
    </p:spTree>
    <p:extLst>
      <p:ext uri="{BB962C8B-B14F-4D97-AF65-F5344CB8AC3E}">
        <p14:creationId xmlns:p14="http://schemas.microsoft.com/office/powerpoint/2010/main" val="643142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20CC4A99-BA75-4B57-96F3-3D38AFD81E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5DA83753-E5DA-48E4-A054-FC9AFF9DC2C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5AE43FFE-34F8-4FA3-BC69-EE561AD08754}"/>
              </a:ext>
            </a:extLst>
          </p:cNvPr>
          <p:cNvSpPr>
            <a:spLocks noGrp="1" noChangeArrowheads="1"/>
          </p:cNvSpPr>
          <p:nvPr>
            <p:ph type="sldNum" sz="quarter" idx="12"/>
          </p:nvPr>
        </p:nvSpPr>
        <p:spPr>
          <a:ln/>
        </p:spPr>
        <p:txBody>
          <a:bodyPr/>
          <a:lstStyle>
            <a:lvl1pPr>
              <a:defRPr/>
            </a:lvl1pPr>
          </a:lstStyle>
          <a:p>
            <a:fld id="{BAD19207-1E44-4E66-9B5C-6617FFE2002F}" type="slidenum">
              <a:rPr lang="en-US" altLang="en-US"/>
              <a:pPr/>
              <a:t>‹Nr.›</a:t>
            </a:fld>
            <a:endParaRPr lang="en-US" altLang="en-US"/>
          </a:p>
        </p:txBody>
      </p:sp>
    </p:spTree>
    <p:extLst>
      <p:ext uri="{BB962C8B-B14F-4D97-AF65-F5344CB8AC3E}">
        <p14:creationId xmlns:p14="http://schemas.microsoft.com/office/powerpoint/2010/main" val="3128004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42CCC014-4A9E-4907-B105-33E37D593D3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BBDC9B1-7B22-4572-936C-B27415F6E66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98615F0F-F983-4D68-BA4B-40C76B3D9F62}"/>
              </a:ext>
            </a:extLst>
          </p:cNvPr>
          <p:cNvSpPr>
            <a:spLocks noGrp="1" noChangeArrowheads="1"/>
          </p:cNvSpPr>
          <p:nvPr>
            <p:ph type="sldNum" sz="quarter" idx="12"/>
          </p:nvPr>
        </p:nvSpPr>
        <p:spPr>
          <a:ln/>
        </p:spPr>
        <p:txBody>
          <a:bodyPr/>
          <a:lstStyle>
            <a:lvl1pPr>
              <a:defRPr/>
            </a:lvl1pPr>
          </a:lstStyle>
          <a:p>
            <a:fld id="{8728AB0C-88AE-4AA2-9909-07EA862C4217}" type="slidenum">
              <a:rPr lang="en-US" altLang="en-US"/>
              <a:pPr/>
              <a:t>‹Nr.›</a:t>
            </a:fld>
            <a:endParaRPr lang="en-US" altLang="en-US"/>
          </a:p>
        </p:txBody>
      </p:sp>
    </p:spTree>
    <p:extLst>
      <p:ext uri="{BB962C8B-B14F-4D97-AF65-F5344CB8AC3E}">
        <p14:creationId xmlns:p14="http://schemas.microsoft.com/office/powerpoint/2010/main" val="100718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F36EB014-FB72-4729-A158-BFD96F60BB2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275EE33-ABA6-45DD-8A7F-24047110926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B92A53F2-C8E8-4C50-846C-74C5DDE72FC1}"/>
              </a:ext>
            </a:extLst>
          </p:cNvPr>
          <p:cNvSpPr>
            <a:spLocks noGrp="1" noChangeArrowheads="1"/>
          </p:cNvSpPr>
          <p:nvPr>
            <p:ph type="sldNum" sz="quarter" idx="12"/>
          </p:nvPr>
        </p:nvSpPr>
        <p:spPr>
          <a:ln/>
        </p:spPr>
        <p:txBody>
          <a:bodyPr/>
          <a:lstStyle>
            <a:lvl1pPr>
              <a:defRPr/>
            </a:lvl1pPr>
          </a:lstStyle>
          <a:p>
            <a:fld id="{79A17101-1273-4767-8033-7DE18FFEF69B}" type="slidenum">
              <a:rPr lang="en-US" altLang="en-US"/>
              <a:pPr/>
              <a:t>‹Nr.›</a:t>
            </a:fld>
            <a:endParaRPr lang="en-US" altLang="en-US"/>
          </a:p>
        </p:txBody>
      </p:sp>
    </p:spTree>
    <p:extLst>
      <p:ext uri="{BB962C8B-B14F-4D97-AF65-F5344CB8AC3E}">
        <p14:creationId xmlns:p14="http://schemas.microsoft.com/office/powerpoint/2010/main" val="94170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71F1416D-9A5C-4AA6-9C63-44ED0581808F}"/>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60680B57-0CDB-4C74-A723-62F1A522DAE4}"/>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530A707A-97C9-473E-BBD3-446DF52F1BC5}"/>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14341" name="Rectangle 5">
            <a:extLst>
              <a:ext uri="{FF2B5EF4-FFF2-40B4-BE49-F238E27FC236}">
                <a16:creationId xmlns:a16="http://schemas.microsoft.com/office/drawing/2014/main" id="{7BFBB61A-0625-490D-9664-4CF253001ED9}"/>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ltLang="en-US"/>
          </a:p>
        </p:txBody>
      </p:sp>
      <p:sp>
        <p:nvSpPr>
          <p:cNvPr id="14342" name="Rectangle 6">
            <a:extLst>
              <a:ext uri="{FF2B5EF4-FFF2-40B4-BE49-F238E27FC236}">
                <a16:creationId xmlns:a16="http://schemas.microsoft.com/office/drawing/2014/main" id="{6BE7626F-3112-47A8-B9F4-97E4C9FD8FBD}"/>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ltLang="en-US"/>
          </a:p>
        </p:txBody>
      </p:sp>
      <p:sp>
        <p:nvSpPr>
          <p:cNvPr id="14343" name="Rectangle 7">
            <a:extLst>
              <a:ext uri="{FF2B5EF4-FFF2-40B4-BE49-F238E27FC236}">
                <a16:creationId xmlns:a16="http://schemas.microsoft.com/office/drawing/2014/main" id="{2F85040E-E595-4D7F-A569-580649EE4287}"/>
              </a:ext>
            </a:extLst>
          </p:cNvPr>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D08BDF9B-594C-47E3-AC9D-FC31572CFA94}" type="slidenum">
              <a:rPr lang="en-US" altLang="en-US"/>
              <a:t>‹Nr.›</a:t>
            </a:fld>
            <a:endParaRPr lang="en-US" altLang="en-US"/>
          </a:p>
        </p:txBody>
      </p:sp>
      <p:grpSp>
        <p:nvGrpSpPr>
          <p:cNvPr id="1032" name="Group 8">
            <a:extLst>
              <a:ext uri="{FF2B5EF4-FFF2-40B4-BE49-F238E27FC236}">
                <a16:creationId xmlns:a16="http://schemas.microsoft.com/office/drawing/2014/main" id="{12C12FB9-BFBC-40B5-A6CC-3BB454CF1053}"/>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63E471B0-BA9D-4533-93AE-AC2231D8A17D}"/>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4" name="Oval 10">
              <a:extLst>
                <a:ext uri="{FF2B5EF4-FFF2-40B4-BE49-F238E27FC236}">
                  <a16:creationId xmlns:a16="http://schemas.microsoft.com/office/drawing/2014/main" id="{56E78EF1-7A63-47B6-A4AC-4B54AB468BB0}"/>
                </a:ext>
              </a:extLst>
            </p:cNvPr>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5" name="Oval 11">
              <a:extLst>
                <a:ext uri="{FF2B5EF4-FFF2-40B4-BE49-F238E27FC236}">
                  <a16:creationId xmlns:a16="http://schemas.microsoft.com/office/drawing/2014/main" id="{CAB6B249-3B26-40D7-8606-875B8F74168F}"/>
                </a:ext>
              </a:extLst>
            </p:cNvPr>
            <p:cNvSpPr>
              <a:spLocks noChangeArrowheads="1"/>
            </p:cNvSpPr>
            <p:nvPr/>
          </p:nvSpPr>
          <p:spPr bwMode="auto">
            <a:xfrm>
              <a:off x="5360" y="960"/>
              <a:ext cx="76"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6" name="Oval 12">
              <a:extLst>
                <a:ext uri="{FF2B5EF4-FFF2-40B4-BE49-F238E27FC236}">
                  <a16:creationId xmlns:a16="http://schemas.microsoft.com/office/drawing/2014/main" id="{07D1DDC3-B417-4EA1-B9D6-F386E1030B1D}"/>
                </a:ext>
              </a:extLst>
            </p:cNvPr>
            <p:cNvSpPr>
              <a:spLocks noChangeArrowheads="1"/>
            </p:cNvSpPr>
            <p:nvPr/>
          </p:nvSpPr>
          <p:spPr bwMode="auto">
            <a:xfrm>
              <a:off x="5136" y="1072"/>
              <a:ext cx="80"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7" name="Oval 13">
              <a:extLst>
                <a:ext uri="{FF2B5EF4-FFF2-40B4-BE49-F238E27FC236}">
                  <a16:creationId xmlns:a16="http://schemas.microsoft.com/office/drawing/2014/main" id="{9B69D438-5A85-4A63-8830-8E4C64561F49}"/>
                </a:ext>
              </a:extLst>
            </p:cNvPr>
            <p:cNvSpPr>
              <a:spLocks noChangeArrowheads="1"/>
            </p:cNvSpPr>
            <p:nvPr/>
          </p:nvSpPr>
          <p:spPr bwMode="auto">
            <a:xfrm>
              <a:off x="5248" y="1072"/>
              <a:ext cx="79"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8" name="Oval 14">
              <a:extLst>
                <a:ext uri="{FF2B5EF4-FFF2-40B4-BE49-F238E27FC236}">
                  <a16:creationId xmlns:a16="http://schemas.microsoft.com/office/drawing/2014/main" id="{A29FD385-F9C2-4E98-A8C0-EDD2A80F96FF}"/>
                </a:ext>
              </a:extLst>
            </p:cNvPr>
            <p:cNvSpPr>
              <a:spLocks noChangeArrowheads="1"/>
            </p:cNvSpPr>
            <p:nvPr/>
          </p:nvSpPr>
          <p:spPr bwMode="auto">
            <a:xfrm>
              <a:off x="5360" y="1072"/>
              <a:ext cx="76"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9" name="Oval 15">
              <a:extLst>
                <a:ext uri="{FF2B5EF4-FFF2-40B4-BE49-F238E27FC236}">
                  <a16:creationId xmlns:a16="http://schemas.microsoft.com/office/drawing/2014/main" id="{078D88F6-6508-439F-8BFF-2DD02051E030}"/>
                </a:ext>
              </a:extLst>
            </p:cNvPr>
            <p:cNvSpPr>
              <a:spLocks noChangeArrowheads="1"/>
            </p:cNvSpPr>
            <p:nvPr/>
          </p:nvSpPr>
          <p:spPr bwMode="auto">
            <a:xfrm>
              <a:off x="5472" y="1072"/>
              <a:ext cx="76" cy="7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0" name="Oval 16">
              <a:extLst>
                <a:ext uri="{FF2B5EF4-FFF2-40B4-BE49-F238E27FC236}">
                  <a16:creationId xmlns:a16="http://schemas.microsoft.com/office/drawing/2014/main" id="{C40B0FC1-A092-4D43-AE89-D3E9B199A935}"/>
                </a:ext>
              </a:extLst>
            </p:cNvPr>
            <p:cNvSpPr>
              <a:spLocks noChangeArrowheads="1"/>
            </p:cNvSpPr>
            <p:nvPr/>
          </p:nvSpPr>
          <p:spPr bwMode="auto">
            <a:xfrm>
              <a:off x="5136" y="1184"/>
              <a:ext cx="80" cy="76"/>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1" name="Oval 17">
              <a:extLst>
                <a:ext uri="{FF2B5EF4-FFF2-40B4-BE49-F238E27FC236}">
                  <a16:creationId xmlns:a16="http://schemas.microsoft.com/office/drawing/2014/main" id="{D4107B91-910B-44B8-8CC9-FE05BB414D27}"/>
                </a:ext>
              </a:extLst>
            </p:cNvPr>
            <p:cNvSpPr>
              <a:spLocks noChangeArrowheads="1"/>
            </p:cNvSpPr>
            <p:nvPr/>
          </p:nvSpPr>
          <p:spPr bwMode="auto">
            <a:xfrm>
              <a:off x="5248" y="1184"/>
              <a:ext cx="79" cy="76"/>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2" name="Oval 18">
              <a:extLst>
                <a:ext uri="{FF2B5EF4-FFF2-40B4-BE49-F238E27FC236}">
                  <a16:creationId xmlns:a16="http://schemas.microsoft.com/office/drawing/2014/main" id="{F8B151F9-34A7-4742-8745-393B4E03CAF7}"/>
                </a:ext>
              </a:extLst>
            </p:cNvPr>
            <p:cNvSpPr>
              <a:spLocks noChangeArrowheads="1"/>
            </p:cNvSpPr>
            <p:nvPr/>
          </p:nvSpPr>
          <p:spPr bwMode="auto">
            <a:xfrm>
              <a:off x="5360" y="1184"/>
              <a:ext cx="76" cy="76"/>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3" name="Oval 19">
              <a:extLst>
                <a:ext uri="{FF2B5EF4-FFF2-40B4-BE49-F238E27FC236}">
                  <a16:creationId xmlns:a16="http://schemas.microsoft.com/office/drawing/2014/main" id="{17914C82-F53D-4F5B-888C-9C5AA067838F}"/>
                </a:ext>
              </a:extLst>
            </p:cNvPr>
            <p:cNvSpPr>
              <a:spLocks noChangeArrowheads="1"/>
            </p:cNvSpPr>
            <p:nvPr/>
          </p:nvSpPr>
          <p:spPr bwMode="auto">
            <a:xfrm>
              <a:off x="5472" y="1184"/>
              <a:ext cx="76" cy="76"/>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4" name="Oval 20">
              <a:extLst>
                <a:ext uri="{FF2B5EF4-FFF2-40B4-BE49-F238E27FC236}">
                  <a16:creationId xmlns:a16="http://schemas.microsoft.com/office/drawing/2014/main" id="{74276DA3-E560-4B2B-B0F8-4B02AEA50F63}"/>
                </a:ext>
              </a:extLst>
            </p:cNvPr>
            <p:cNvSpPr>
              <a:spLocks noChangeArrowheads="1"/>
            </p:cNvSpPr>
            <p:nvPr/>
          </p:nvSpPr>
          <p:spPr bwMode="auto">
            <a:xfrm>
              <a:off x="5584" y="1184"/>
              <a:ext cx="80" cy="7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5" name="Oval 21">
              <a:extLst>
                <a:ext uri="{FF2B5EF4-FFF2-40B4-BE49-F238E27FC236}">
                  <a16:creationId xmlns:a16="http://schemas.microsoft.com/office/drawing/2014/main" id="{AE8F2DE9-6EF7-42D7-AD58-D82BC08864CF}"/>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6" name="Oval 22">
              <a:extLst>
                <a:ext uri="{FF2B5EF4-FFF2-40B4-BE49-F238E27FC236}">
                  <a16:creationId xmlns:a16="http://schemas.microsoft.com/office/drawing/2014/main" id="{2DAB7DCE-59F1-40B3-BE35-AEDC57502273}"/>
                </a:ext>
              </a:extLst>
            </p:cNvPr>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7" name="Oval 23">
              <a:extLst>
                <a:ext uri="{FF2B5EF4-FFF2-40B4-BE49-F238E27FC236}">
                  <a16:creationId xmlns:a16="http://schemas.microsoft.com/office/drawing/2014/main" id="{4880993E-32E3-44B0-8C4C-3212AABF98CF}"/>
                </a:ext>
              </a:extLst>
            </p:cNvPr>
            <p:cNvSpPr>
              <a:spLocks noChangeArrowheads="1"/>
            </p:cNvSpPr>
            <p:nvPr/>
          </p:nvSpPr>
          <p:spPr bwMode="auto">
            <a:xfrm>
              <a:off x="5360" y="1296"/>
              <a:ext cx="76"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8" name="Oval 24">
              <a:extLst>
                <a:ext uri="{FF2B5EF4-FFF2-40B4-BE49-F238E27FC236}">
                  <a16:creationId xmlns:a16="http://schemas.microsoft.com/office/drawing/2014/main" id="{8EF60AAD-E04F-4464-8DC8-375342122DBB}"/>
                </a:ext>
              </a:extLst>
            </p:cNvPr>
            <p:cNvSpPr>
              <a:spLocks noChangeArrowheads="1"/>
            </p:cNvSpPr>
            <p:nvPr/>
          </p:nvSpPr>
          <p:spPr bwMode="auto">
            <a:xfrm>
              <a:off x="5472" y="1296"/>
              <a:ext cx="76"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9" name="Oval 25">
              <a:extLst>
                <a:ext uri="{FF2B5EF4-FFF2-40B4-BE49-F238E27FC236}">
                  <a16:creationId xmlns:a16="http://schemas.microsoft.com/office/drawing/2014/main" id="{2BC47189-317D-4885-B67E-22C36FC02CCF}"/>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0" name="Oval 26">
              <a:extLst>
                <a:ext uri="{FF2B5EF4-FFF2-40B4-BE49-F238E27FC236}">
                  <a16:creationId xmlns:a16="http://schemas.microsoft.com/office/drawing/2014/main" id="{9FD14875-B819-48C2-8317-48AA41351DD3}"/>
                </a:ext>
              </a:extLst>
            </p:cNvPr>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1" name="Oval 27">
              <a:extLst>
                <a:ext uri="{FF2B5EF4-FFF2-40B4-BE49-F238E27FC236}">
                  <a16:creationId xmlns:a16="http://schemas.microsoft.com/office/drawing/2014/main" id="{757B0B4C-9DCC-4802-B0E1-10A85B8A6D45}"/>
                </a:ext>
              </a:extLst>
            </p:cNvPr>
            <p:cNvSpPr>
              <a:spLocks noChangeArrowheads="1"/>
            </p:cNvSpPr>
            <p:nvPr/>
          </p:nvSpPr>
          <p:spPr bwMode="auto">
            <a:xfrm>
              <a:off x="5360" y="1408"/>
              <a:ext cx="76"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2" name="Oval 28">
              <a:extLst>
                <a:ext uri="{FF2B5EF4-FFF2-40B4-BE49-F238E27FC236}">
                  <a16:creationId xmlns:a16="http://schemas.microsoft.com/office/drawing/2014/main" id="{D687CC9F-AC78-431C-A045-FEFDACB11D74}"/>
                </a:ext>
              </a:extLst>
            </p:cNvPr>
            <p:cNvSpPr>
              <a:spLocks noChangeArrowheads="1"/>
            </p:cNvSpPr>
            <p:nvPr/>
          </p:nvSpPr>
          <p:spPr bwMode="auto">
            <a:xfrm>
              <a:off x="5472" y="1408"/>
              <a:ext cx="76"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3" name="Oval 29">
              <a:extLst>
                <a:ext uri="{FF2B5EF4-FFF2-40B4-BE49-F238E27FC236}">
                  <a16:creationId xmlns:a16="http://schemas.microsoft.com/office/drawing/2014/main" id="{412985E9-4B86-4163-B547-ED62D160E3C6}"/>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4" name="Oval 30">
              <a:extLst>
                <a:ext uri="{FF2B5EF4-FFF2-40B4-BE49-F238E27FC236}">
                  <a16:creationId xmlns:a16="http://schemas.microsoft.com/office/drawing/2014/main" id="{104E9DFC-7CF5-46CC-90A4-BDEDDB340192}"/>
                </a:ext>
              </a:extLst>
            </p:cNvPr>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5" name="Oval 31">
              <a:extLst>
                <a:ext uri="{FF2B5EF4-FFF2-40B4-BE49-F238E27FC236}">
                  <a16:creationId xmlns:a16="http://schemas.microsoft.com/office/drawing/2014/main" id="{8745AD0D-9A2D-4A5A-A390-5D84D6163456}"/>
                </a:ext>
              </a:extLst>
            </p:cNvPr>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6" name="Oval 32">
              <a:extLst>
                <a:ext uri="{FF2B5EF4-FFF2-40B4-BE49-F238E27FC236}">
                  <a16:creationId xmlns:a16="http://schemas.microsoft.com/office/drawing/2014/main" id="{C4A670E8-0D12-49E7-B683-E003E4291424}"/>
                </a:ext>
              </a:extLst>
            </p:cNvPr>
            <p:cNvSpPr>
              <a:spLocks noChangeArrowheads="1"/>
            </p:cNvSpPr>
            <p:nvPr/>
          </p:nvSpPr>
          <p:spPr bwMode="auto">
            <a:xfrm>
              <a:off x="5360" y="1520"/>
              <a:ext cx="76"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7" name="Oval 33">
              <a:extLst>
                <a:ext uri="{FF2B5EF4-FFF2-40B4-BE49-F238E27FC236}">
                  <a16:creationId xmlns:a16="http://schemas.microsoft.com/office/drawing/2014/main" id="{9634919C-D725-4243-B77F-B69C9559761D}"/>
                </a:ext>
              </a:extLst>
            </p:cNvPr>
            <p:cNvSpPr>
              <a:spLocks noChangeArrowheads="1"/>
            </p:cNvSpPr>
            <p:nvPr/>
          </p:nvSpPr>
          <p:spPr bwMode="auto">
            <a:xfrm>
              <a:off x="5472" y="1520"/>
              <a:ext cx="76"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8" name="Oval 34">
              <a:extLst>
                <a:ext uri="{FF2B5EF4-FFF2-40B4-BE49-F238E27FC236}">
                  <a16:creationId xmlns:a16="http://schemas.microsoft.com/office/drawing/2014/main" id="{7F71911B-5D62-4247-9AC9-83299BA39B41}"/>
                </a:ext>
              </a:extLst>
            </p:cNvPr>
            <p:cNvSpPr>
              <a:spLocks noChangeArrowheads="1"/>
            </p:cNvSpPr>
            <p:nvPr/>
          </p:nvSpPr>
          <p:spPr bwMode="auto">
            <a:xfrm>
              <a:off x="5136" y="1632"/>
              <a:ext cx="80" cy="7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9" name="Oval 35">
              <a:extLst>
                <a:ext uri="{FF2B5EF4-FFF2-40B4-BE49-F238E27FC236}">
                  <a16:creationId xmlns:a16="http://schemas.microsoft.com/office/drawing/2014/main" id="{9CA5AB74-AE76-4672-A98A-D2C05DB2E122}"/>
                </a:ext>
              </a:extLst>
            </p:cNvPr>
            <p:cNvSpPr>
              <a:spLocks noChangeArrowheads="1"/>
            </p:cNvSpPr>
            <p:nvPr/>
          </p:nvSpPr>
          <p:spPr bwMode="auto">
            <a:xfrm>
              <a:off x="5248" y="1632"/>
              <a:ext cx="79" cy="7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0" name="Oval 36">
              <a:extLst>
                <a:ext uri="{FF2B5EF4-FFF2-40B4-BE49-F238E27FC236}">
                  <a16:creationId xmlns:a16="http://schemas.microsoft.com/office/drawing/2014/main" id="{4AB25D8C-B89D-45D8-B040-FAC3021305E7}"/>
                </a:ext>
              </a:extLst>
            </p:cNvPr>
            <p:cNvSpPr>
              <a:spLocks noChangeArrowheads="1"/>
            </p:cNvSpPr>
            <p:nvPr/>
          </p:nvSpPr>
          <p:spPr bwMode="auto">
            <a:xfrm>
              <a:off x="5360" y="1632"/>
              <a:ext cx="76" cy="76"/>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1" name="Oval 37">
              <a:extLst>
                <a:ext uri="{FF2B5EF4-FFF2-40B4-BE49-F238E27FC236}">
                  <a16:creationId xmlns:a16="http://schemas.microsoft.com/office/drawing/2014/main" id="{2D2DBD0D-868F-468D-904F-4AC0BF94C85A}"/>
                </a:ext>
              </a:extLst>
            </p:cNvPr>
            <p:cNvSpPr>
              <a:spLocks noChangeArrowheads="1"/>
            </p:cNvSpPr>
            <p:nvPr/>
          </p:nvSpPr>
          <p:spPr bwMode="auto">
            <a:xfrm>
              <a:off x="5472" y="1632"/>
              <a:ext cx="76" cy="76"/>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2" name="Oval 38">
              <a:extLst>
                <a:ext uri="{FF2B5EF4-FFF2-40B4-BE49-F238E27FC236}">
                  <a16:creationId xmlns:a16="http://schemas.microsoft.com/office/drawing/2014/main" id="{A2665309-25BC-4CA1-AEB5-6D770F06999F}"/>
                </a:ext>
              </a:extLst>
            </p:cNvPr>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3" name="Oval 39">
              <a:extLst>
                <a:ext uri="{FF2B5EF4-FFF2-40B4-BE49-F238E27FC236}">
                  <a16:creationId xmlns:a16="http://schemas.microsoft.com/office/drawing/2014/main" id="{5703EE23-27BD-40AE-BDDC-954270276815}"/>
                </a:ext>
              </a:extLst>
            </p:cNvPr>
            <p:cNvSpPr>
              <a:spLocks noChangeArrowheads="1"/>
            </p:cNvSpPr>
            <p:nvPr/>
          </p:nvSpPr>
          <p:spPr bwMode="auto">
            <a:xfrm>
              <a:off x="5472" y="1744"/>
              <a:ext cx="76"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eaLnBrk="1" fontAlgn="base" hangingPunct="1">
        <a:spcBef>
          <a:spcPct val="0"/>
        </a:spcBef>
        <a:spcAft>
          <a:spcPct val="0"/>
        </a:spcAft>
        <a:defRPr sz="3900" b="1">
          <a:solidFill>
            <a:schemeClr val="tx2"/>
          </a:solidFill>
          <a:latin typeface="+mj-lt"/>
          <a:ea typeface="+mj-ea"/>
          <a:cs typeface="+mj-cs"/>
        </a:defRPr>
      </a:lvl1pPr>
      <a:lvl2pPr algn="l" rtl="0" eaLnBrk="1" fontAlgn="base" hangingPunct="1">
        <a:spcBef>
          <a:spcPct val="0"/>
        </a:spcBef>
        <a:spcAft>
          <a:spcPct val="0"/>
        </a:spcAft>
        <a:defRPr sz="3900" b="1">
          <a:solidFill>
            <a:schemeClr val="tx2"/>
          </a:solidFill>
          <a:latin typeface="Arial" charset="0"/>
        </a:defRPr>
      </a:lvl2pPr>
      <a:lvl3pPr algn="l" rtl="0" eaLnBrk="1" fontAlgn="base" hangingPunct="1">
        <a:spcBef>
          <a:spcPct val="0"/>
        </a:spcBef>
        <a:spcAft>
          <a:spcPct val="0"/>
        </a:spcAft>
        <a:defRPr sz="3900" b="1">
          <a:solidFill>
            <a:schemeClr val="tx2"/>
          </a:solidFill>
          <a:latin typeface="Arial" charset="0"/>
        </a:defRPr>
      </a:lvl3pPr>
      <a:lvl4pPr algn="l" rtl="0" eaLnBrk="1" fontAlgn="base" hangingPunct="1">
        <a:spcBef>
          <a:spcPct val="0"/>
        </a:spcBef>
        <a:spcAft>
          <a:spcPct val="0"/>
        </a:spcAft>
        <a:defRPr sz="3900" b="1">
          <a:solidFill>
            <a:schemeClr val="tx2"/>
          </a:solidFill>
          <a:latin typeface="Arial" charset="0"/>
        </a:defRPr>
      </a:lvl4pPr>
      <a:lvl5pPr algn="l" rtl="0" eaLnBrk="1" fontAlgn="base" hangingPunct="1">
        <a:spcBef>
          <a:spcPct val="0"/>
        </a:spcBef>
        <a:spcAft>
          <a:spcPct val="0"/>
        </a:spcAft>
        <a:defRPr sz="3900" b="1">
          <a:solidFill>
            <a:schemeClr val="tx2"/>
          </a:solidFill>
          <a:latin typeface="Arial" charset="0"/>
        </a:defRPr>
      </a:lvl5pPr>
      <a:lvl6pPr marL="457200" algn="l" rtl="0" eaLnBrk="1" fontAlgn="base" hangingPunct="1">
        <a:spcBef>
          <a:spcPct val="0"/>
        </a:spcBef>
        <a:spcAft>
          <a:spcPct val="0"/>
        </a:spcAft>
        <a:defRPr sz="3900" b="1">
          <a:solidFill>
            <a:schemeClr val="tx2"/>
          </a:solidFill>
          <a:latin typeface="Arial" charset="0"/>
        </a:defRPr>
      </a:lvl6pPr>
      <a:lvl7pPr marL="914400" algn="l" rtl="0" eaLnBrk="1" fontAlgn="base" hangingPunct="1">
        <a:spcBef>
          <a:spcPct val="0"/>
        </a:spcBef>
        <a:spcAft>
          <a:spcPct val="0"/>
        </a:spcAft>
        <a:defRPr sz="3900" b="1">
          <a:solidFill>
            <a:schemeClr val="tx2"/>
          </a:solidFill>
          <a:latin typeface="Arial" charset="0"/>
        </a:defRPr>
      </a:lvl7pPr>
      <a:lvl8pPr marL="1371600" algn="l" rtl="0" eaLnBrk="1" fontAlgn="base" hangingPunct="1">
        <a:spcBef>
          <a:spcPct val="0"/>
        </a:spcBef>
        <a:spcAft>
          <a:spcPct val="0"/>
        </a:spcAft>
        <a:defRPr sz="3900" b="1">
          <a:solidFill>
            <a:schemeClr val="tx2"/>
          </a:solidFill>
          <a:latin typeface="Arial" charset="0"/>
        </a:defRPr>
      </a:lvl8pPr>
      <a:lvl9pPr marL="1828800" algn="l" rtl="0" eaLnBrk="1" fontAlgn="base" hangingPunct="1">
        <a:spcBef>
          <a:spcPct val="0"/>
        </a:spcBef>
        <a:spcAft>
          <a:spcPct val="0"/>
        </a:spcAft>
        <a:defRPr sz="3900" b="1">
          <a:solidFill>
            <a:schemeClr val="tx2"/>
          </a:solidFill>
          <a:latin typeface="Arial" charset="0"/>
        </a:defRPr>
      </a:lvl9pPr>
    </p:titleStyle>
    <p:bodyStyle>
      <a:lvl1pPr marL="342900" indent="-342900" algn="l" rtl="0" eaLnBrk="1" fontAlgn="base" hangingPunct="1">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1" fontAlgn="base" hangingPunct="1">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1" fontAlgn="base" hangingPunct="1">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1" fontAlgn="base" hangingPunct="1">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1" fontAlgn="base" hangingPunct="1">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1739559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CCFFCC"/>
                </a:solidFill>
              </a:rPr>
              <a:t>Wo befindet sich die jeweilige Hauptlokalisation?</a:t>
            </a:r>
          </a:p>
          <a:p>
            <a:r>
              <a:rPr lang="en-US" sz="1200" dirty="0"/>
              <a:t>– Die Krauss-Drüsen </a:t>
            </a:r>
            <a:r>
              <a:rPr lang="en-US" sz="1200" dirty="0">
                <a:solidFill>
                  <a:srgbClr val="CCFFCC"/>
                </a:solidFill>
              </a:rPr>
              <a:t>befinden sich in den Fornices</a:t>
            </a:r>
          </a:p>
          <a:p>
            <a:r>
              <a:rPr lang="en-US" sz="1200" dirty="0" err="1"/>
              <a:t>--Wolfring</a:t>
            </a:r>
            <a:r>
              <a:rPr lang="en-US" sz="1200" dirty="0"/>
              <a:t>-Drüsen </a:t>
            </a:r>
            <a:r>
              <a:rPr lang="en-US" sz="1200" dirty="0">
                <a:solidFill>
                  <a:srgbClr val="CCFFCC"/>
                </a:solidFill>
              </a:rPr>
              <a:t>in der Nähe der Tarsalplatten</a:t>
            </a:r>
          </a:p>
          <a:p>
            <a:endParaRPr lang="en-US" sz="1400" dirty="0">
              <a:solidFill>
                <a:srgbClr val="CCFFCC"/>
              </a:solidFill>
            </a:endParaRPr>
          </a:p>
          <a:p>
            <a:r>
              <a:rPr lang="en-US" sz="1200" i="1" dirty="0">
                <a:solidFill>
                  <a:srgbClr val="CCFFCC"/>
                </a:solidFill>
              </a:rPr>
              <a:t>Sind dies große, einzelne Strukturen, ähnlich wie die Haupttränendrüse?</a:t>
            </a:r>
          </a:p>
          <a:p>
            <a:r>
              <a:rPr lang="en-US" sz="1200" dirty="0">
                <a:solidFill>
                  <a:srgbClr val="CCFFCC"/>
                </a:solidFill>
              </a:rPr>
              <a:t>Nein, es handelt sich um zwei </a:t>
            </a:r>
            <a:r>
              <a:rPr lang="en-US" sz="1200" i="1" dirty="0">
                <a:solidFill>
                  <a:srgbClr val="CCFFCC"/>
                </a:solidFill>
              </a:rPr>
              <a:t>Gruppen </a:t>
            </a:r>
            <a:r>
              <a:rPr lang="en-US" sz="1200" dirty="0">
                <a:solidFill>
                  <a:srgbClr val="CCFFCC"/>
                </a:solidFill>
              </a:rPr>
              <a:t>von (wesentlich kleineren) Drüsen, die über die gesamte Augenhöhle verteilt sind</a:t>
            </a:r>
          </a:p>
          <a:p>
            <a:endParaRPr lang="en-US" sz="1400" dirty="0">
              <a:solidFill>
                <a:srgbClr val="CCFFCC"/>
              </a:solidFill>
            </a:endParaRPr>
          </a:p>
          <a:p>
            <a:r>
              <a:rPr lang="en-US" sz="1200" i="1" dirty="0">
                <a:solidFill>
                  <a:srgbClr val="CCFFCC"/>
                </a:solidFill>
              </a:rPr>
              <a:t>Welche sind zahlreicher – die Krauss-Drüsen oder die </a:t>
            </a:r>
            <a:r>
              <a:rPr lang="en-US" sz="1200" i="1" dirty="0" err="1">
                <a:solidFill>
                  <a:srgbClr val="CCFFCC"/>
                </a:solidFill>
              </a:rPr>
              <a:t>Wolfring-</a:t>
            </a:r>
            <a:r>
              <a:rPr lang="en-US" sz="1200" i="1" dirty="0">
                <a:solidFill>
                  <a:srgbClr val="CCFFCC"/>
                </a:solidFill>
              </a:rPr>
              <a:t>Drüsen?</a:t>
            </a: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2668706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chemeClr val="accent5"/>
                </a:solidFill>
              </a:rPr>
              <a:t>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Tree>
    <p:extLst>
      <p:ext uri="{BB962C8B-B14F-4D97-AF65-F5344CB8AC3E}">
        <p14:creationId xmlns:p14="http://schemas.microsoft.com/office/powerpoint/2010/main" val="27262684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40918"/>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Teilen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rgbClr val="0000FF"/>
                </a:solidFill>
              </a:rPr>
              <a:t>da sie sich lediglich vom Rückenmark bis zu den sympathischen Ganglien erstrecken müssen</a:t>
            </a:r>
            <a:r>
              <a:rPr lang="en-US" sz="1200" dirty="0"/>
              <a:t>,</a:t>
            </a:r>
            <a:r>
              <a:rPr lang="en-US" sz="1200" dirty="0">
                <a:solidFill>
                  <a:srgbClr val="0000FF"/>
                </a:solidFill>
              </a:rPr>
              <a:t> </a:t>
            </a:r>
            <a:r>
              <a:rPr lang="en-US" sz="1200" dirty="0">
                <a:solidFill>
                  <a:schemeClr val="accent5"/>
                </a:solidFill>
              </a:rPr>
              <a:t>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37" name="Rectangle 36">
            <a:extLst>
              <a:ext uri="{FF2B5EF4-FFF2-40B4-BE49-F238E27FC236}">
                <a16:creationId xmlns:a16="http://schemas.microsoft.com/office/drawing/2014/main" id="{9E909747-2378-627E-3700-FB107D57D998}"/>
              </a:ext>
            </a:extLst>
          </p:cNvPr>
          <p:cNvSpPr/>
          <p:nvPr/>
        </p:nvSpPr>
        <p:spPr>
          <a:xfrm>
            <a:off x="1356267" y="3881628"/>
            <a:ext cx="940472" cy="208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endParaRPr lang="en-US" sz="1200" dirty="0">
              <a:solidFill>
                <a:schemeClr val="tx1"/>
              </a:solidFill>
            </a:endParaRPr>
          </a:p>
        </p:txBody>
      </p:sp>
      <p:sp>
        <p:nvSpPr>
          <p:cNvPr id="38" name="Rectangle 37">
            <a:extLst>
              <a:ext uri="{FF2B5EF4-FFF2-40B4-BE49-F238E27FC236}">
                <a16:creationId xmlns:a16="http://schemas.microsoft.com/office/drawing/2014/main" id="{14BBC0DA-C855-AFDD-9CD3-60432F90980E}"/>
              </a:ext>
            </a:extLst>
          </p:cNvPr>
          <p:cNvSpPr/>
          <p:nvPr/>
        </p:nvSpPr>
        <p:spPr>
          <a:xfrm>
            <a:off x="2995501" y="3871522"/>
            <a:ext cx="1661166"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Tree>
    <p:extLst>
      <p:ext uri="{BB962C8B-B14F-4D97-AF65-F5344CB8AC3E}">
        <p14:creationId xmlns:p14="http://schemas.microsoft.com/office/powerpoint/2010/main" val="27622855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8FD65-8AFE-4270-91B1-812FDF910EFA}"/>
            </a:ext>
          </a:extLst>
        </p:cNvPr>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1DAE3DDC-B357-FA1A-E5F7-7F403C7F4B30}"/>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52C74741-3DB5-2F72-9A5B-9C841655840D}"/>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99D3E1CC-55D8-E097-235E-B22D81369D2E}"/>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4229152E-E669-E4E1-0B28-0CD17A956CE9}"/>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A305B522-695B-5EAD-1B1A-F04965F6CEB6}"/>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102</a:t>
            </a:fld>
            <a:endParaRPr lang="en-US" altLang="en-US"/>
          </a:p>
        </p:txBody>
      </p:sp>
      <p:sp>
        <p:nvSpPr>
          <p:cNvPr id="4" name="TextBox 3">
            <a:extLst>
              <a:ext uri="{FF2B5EF4-FFF2-40B4-BE49-F238E27FC236}">
                <a16:creationId xmlns:a16="http://schemas.microsoft.com/office/drawing/2014/main" id="{49F0B36B-A7B5-9ED5-149B-0EC8E047C2FA}"/>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D936217C-265D-CA57-DDD5-A63BBAF8A7C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1A573F9F-DA54-C243-B7BA-ABB868B6B9C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713F4E94-6006-920B-F859-7C3794238F4B}"/>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E882C95C-8FDE-7578-58FB-65B496DF253A}"/>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4876F6B1-2A98-E1D0-CA73-D22E3E565D2B}"/>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3740FC15-C860-C22D-96D0-083B225788E1}"/>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76951FF8-7060-3336-E77D-9DFF0A41DE47}"/>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CF96028A-2994-EC49-7D6D-1DAB132069CB}"/>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818D0AA6-D565-0754-4556-F6F2C6246132}"/>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79FB3B4E-5767-29B3-06EE-C8934C6CB95E}"/>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569090ED-30A3-6F72-29D6-1E9BE5F4F17F}"/>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E7E8CC17-4929-F214-439F-3AACC9F7601E}"/>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2CF82924-F1C3-7FA3-5499-388311CDFD91}"/>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9CE6181-F025-CD5A-97E8-8D30C9C7B2A6}"/>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7FB97F0-B10C-360D-C9EE-0F12F0078A45}"/>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40A7607E-0A8D-E799-45A9-2D796FA9EE80}"/>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A1C0DF47-6820-56C8-D190-CF85722F5E37}"/>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FDB31660-0B55-E3E4-642A-F81C0FBB588E}"/>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EB882C44-0FD0-7E0D-7A1D-9B1136B54F14}"/>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3438A063-DCFC-0603-E353-AF7E5F0BD0B5}"/>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rgbClr val="0000FF"/>
                </a:solidFill>
              </a:rPr>
              <a:t>da sie sich lediglich vom Rückenmark bis zu den sympathischen Ganglien erstrecken müssen</a:t>
            </a:r>
            <a:r>
              <a:rPr lang="en-US" sz="1200" dirty="0"/>
              <a:t>,</a:t>
            </a:r>
            <a:r>
              <a:rPr lang="en-US" sz="1200" dirty="0">
                <a:solidFill>
                  <a:srgbClr val="0000FF"/>
                </a:solidFill>
              </a:rPr>
              <a:t> </a:t>
            </a:r>
            <a:r>
              <a:rPr lang="en-US" sz="1200" dirty="0">
                <a:solidFill>
                  <a:schemeClr val="accent5"/>
                </a:solidFill>
              </a:rPr>
              <a:t>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Tree>
    <p:extLst>
      <p:ext uri="{BB962C8B-B14F-4D97-AF65-F5344CB8AC3E}">
        <p14:creationId xmlns:p14="http://schemas.microsoft.com/office/powerpoint/2010/main" val="16383860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7B5B3-C8AC-80DD-CB1C-713BBB330E8D}"/>
            </a:ext>
          </a:extLst>
        </p:cNvPr>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AFAA3DF1-2518-F3B6-2464-66A6F976B209}"/>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91CE2664-6526-EC65-DEDC-7226F0613C35}"/>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2FECDBA-6EA2-B06D-1F12-6B453DD2C96B}"/>
              </a:ext>
            </a:extLst>
          </p:cNvPr>
          <p:cNvSpPr txBox="1"/>
          <p:nvPr/>
        </p:nvSpPr>
        <p:spPr>
          <a:xfrm>
            <a:off x="649358" y="1240918"/>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4B273488-4733-7FF6-862E-13332AE6F53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FB3EBF64-8D21-1C05-7188-DAD89093A737}"/>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103</a:t>
            </a:fld>
            <a:endParaRPr lang="en-US" altLang="en-US"/>
          </a:p>
        </p:txBody>
      </p:sp>
      <p:sp>
        <p:nvSpPr>
          <p:cNvPr id="4" name="TextBox 3">
            <a:extLst>
              <a:ext uri="{FF2B5EF4-FFF2-40B4-BE49-F238E27FC236}">
                <a16:creationId xmlns:a16="http://schemas.microsoft.com/office/drawing/2014/main" id="{9FE71973-FE15-B8C5-C09E-50580C47D46E}"/>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7E56A035-8429-A77B-41B7-4588A1F64D2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64EE4E8-E9D5-DBD7-64AC-073E71413A1B}"/>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4F61B2C8-CD8B-CA6B-B48E-487776513E3E}"/>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5192D3F0-95FD-A1D5-273C-38BE9E4ED9A2}"/>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AEA4C1BA-5C57-E67A-91E6-9DDF9DDCFACA}"/>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8E58B18B-4722-F8FB-2111-BEE88D6625DF}"/>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F81BB9EE-7093-0B6D-CCAE-A4D2E43A54BA}"/>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B72C12BE-1A4B-8C54-7DAD-BF0B35732817}"/>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89429D95-45AC-34A4-946B-DBC23682177C}"/>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8302ACB1-7CA7-A30E-2866-D188DE2BD0E0}"/>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A03FC2DA-C272-7257-7B23-F43EAF8C097B}"/>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8E94E72C-26D7-82BD-8BCA-9C5E112B851F}"/>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3195D678-CA0F-0FA6-C79B-19DE585EAF43}"/>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9F5C1F4C-9F07-A548-D25F-57840334B4C4}"/>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8140DEA8-DF8B-46A5-A0EA-EDCB053E4379}"/>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A8880DD4-57CE-6276-EC3E-4F5E8C2A61C1}"/>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440CB5FC-3CFD-8578-5A53-9423E99D53D1}"/>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B3C8B7D4-3C6E-6B57-D1D1-3AC5F0130680}"/>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E0117406-6297-2918-5B95-279630A7824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E9CAD7F7-00CE-F495-4CE6-1D7CE35CAF69}"/>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rgbClr val="0000FF"/>
                </a:solidFill>
              </a:rPr>
              <a:t>da sie sich lediglich vom Rückenmark bis zu den sympathischen Ganglien erstrecken müssen</a:t>
            </a:r>
            <a:r>
              <a:rPr lang="en-US" sz="1200" dirty="0"/>
              <a:t>,</a:t>
            </a:r>
            <a:r>
              <a:rPr lang="en-US" sz="1200" dirty="0">
                <a:solidFill>
                  <a:srgbClr val="0000FF"/>
                </a:solidFill>
              </a:rPr>
              <a:t> </a:t>
            </a:r>
            <a:r>
              <a:rPr lang="en-US" sz="1200" dirty="0"/>
              <a:t>die in der sympathischen Kette direkt außerhalb der </a:t>
            </a:r>
            <a:r>
              <a:rPr lang="en-US" sz="1200" dirty="0">
                <a:solidFill>
                  <a:srgbClr val="0000FF"/>
                </a:solidFill>
              </a:rPr>
              <a:t>Wirbelsäule</a:t>
            </a:r>
            <a:r>
              <a:rPr lang="en-US" sz="1200" dirty="0"/>
              <a:t> liegen</a:t>
            </a:r>
            <a:r>
              <a:rPr lang="en-US" sz="1200" dirty="0">
                <a:solidFill>
                  <a:srgbClr val="0000FF"/>
                </a:solidFill>
              </a:rPr>
              <a:t>. </a:t>
            </a:r>
            <a:r>
              <a:rPr lang="en-US" sz="1200" dirty="0">
                <a:solidFill>
                  <a:schemeClr val="accent5"/>
                </a:solidFill>
              </a:rPr>
              <a:t>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39" name="Rectangle 38">
            <a:extLst>
              <a:ext uri="{FF2B5EF4-FFF2-40B4-BE49-F238E27FC236}">
                <a16:creationId xmlns:a16="http://schemas.microsoft.com/office/drawing/2014/main" id="{27B48BC9-79B6-6D76-CFCE-D4062BC8F76C}"/>
              </a:ext>
            </a:extLst>
          </p:cNvPr>
          <p:cNvSpPr/>
          <p:nvPr/>
        </p:nvSpPr>
        <p:spPr>
          <a:xfrm>
            <a:off x="1063373" y="4075054"/>
            <a:ext cx="1053294"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
        <p:nvSpPr>
          <p:cNvPr id="40" name="Rectangle 39">
            <a:extLst>
              <a:ext uri="{FF2B5EF4-FFF2-40B4-BE49-F238E27FC236}">
                <a16:creationId xmlns:a16="http://schemas.microsoft.com/office/drawing/2014/main" id="{CCB6230F-C5CA-8BD8-2B8B-C3776E91CE9F}"/>
              </a:ext>
            </a:extLst>
          </p:cNvPr>
          <p:cNvSpPr/>
          <p:nvPr/>
        </p:nvSpPr>
        <p:spPr>
          <a:xfrm>
            <a:off x="3959874" y="4054667"/>
            <a:ext cx="832259" cy="2038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endParaRPr lang="en-US" sz="1200" dirty="0">
              <a:solidFill>
                <a:schemeClr val="tx1"/>
              </a:solidFill>
            </a:endParaRPr>
          </a:p>
        </p:txBody>
      </p:sp>
    </p:spTree>
    <p:extLst>
      <p:ext uri="{BB962C8B-B14F-4D97-AF65-F5344CB8AC3E}">
        <p14:creationId xmlns:p14="http://schemas.microsoft.com/office/powerpoint/2010/main" val="40079588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Teilen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rgbClr val="0000FF"/>
                </a:solidFill>
              </a:rPr>
              <a:t>da sie sich lediglich vom Rückenmark bis zu den sympathischen Ganglien erstrecken müssen</a:t>
            </a:r>
            <a:r>
              <a:rPr lang="en-US" sz="1200" dirty="0"/>
              <a:t>,</a:t>
            </a:r>
            <a:r>
              <a:rPr lang="en-US" sz="1200" dirty="0">
                <a:solidFill>
                  <a:srgbClr val="0000FF"/>
                </a:solidFill>
              </a:rPr>
              <a:t> </a:t>
            </a:r>
            <a:r>
              <a:rPr lang="en-US" sz="1200" dirty="0"/>
              <a:t>die in der sympathischen Kette direkt außerhalb der Wirbelsäule liegen. </a:t>
            </a:r>
            <a:r>
              <a:rPr lang="en-US" sz="1200" dirty="0">
                <a:solidFill>
                  <a:schemeClr val="accent5"/>
                </a:solidFill>
              </a:rPr>
              <a:t>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Tree>
    <p:extLst>
      <p:ext uri="{BB962C8B-B14F-4D97-AF65-F5344CB8AC3E}">
        <p14:creationId xmlns:p14="http://schemas.microsoft.com/office/powerpoint/2010/main" val="15672572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rgbClr val="0000FF"/>
                </a:solidFill>
              </a:rPr>
              <a:t>da sie sich lediglich vom Rückenmark bis zu den sympathischen Ganglien erstrecken müssen</a:t>
            </a:r>
            <a:r>
              <a:rPr lang="en-US" sz="1200" dirty="0"/>
              <a:t>,</a:t>
            </a:r>
            <a:r>
              <a:rPr lang="en-US" sz="1200" dirty="0">
                <a:solidFill>
                  <a:srgbClr val="0000FF"/>
                </a:solidFill>
              </a:rPr>
              <a:t> </a:t>
            </a:r>
            <a:r>
              <a:rPr lang="en-US" sz="1200" dirty="0"/>
              <a:t>die in der sympathischen Kette direkt außerhalb der Wirbelsäule liegen. </a:t>
            </a:r>
            <a:r>
              <a:rPr lang="en-US" sz="1200" dirty="0">
                <a:solidFill>
                  <a:srgbClr val="0000FF"/>
                </a:solidFill>
              </a:rPr>
              <a:t>Im Gegensatz dazu sind die postganglionären sympathischen Fasern lang, da sie den gesamten Weg von der sympathischen Kette bis zu ihrem weit entfernten Effektororgan zurücklegen müssen. </a:t>
            </a:r>
            <a:r>
              <a:rPr lang="en-US" sz="1200" dirty="0">
                <a:solidFill>
                  <a:schemeClr val="accent5"/>
                </a:solidFill>
              </a:rPr>
              <a:t>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Tree>
    <p:extLst>
      <p:ext uri="{BB962C8B-B14F-4D97-AF65-F5344CB8AC3E}">
        <p14:creationId xmlns:p14="http://schemas.microsoft.com/office/powerpoint/2010/main" val="20465961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rgbClr val="0000FF"/>
                </a:solidFill>
              </a:rPr>
              <a:t>da sie sich lediglich vom Rückenmark bis zu den sympathischen Ganglien erstrecken müssen</a:t>
            </a:r>
            <a:r>
              <a:rPr lang="en-US" sz="1200" dirty="0"/>
              <a:t>,</a:t>
            </a:r>
            <a:r>
              <a:rPr lang="en-US" sz="1200" dirty="0">
                <a:solidFill>
                  <a:srgbClr val="0000FF"/>
                </a:solidFill>
              </a:rPr>
              <a:t> </a:t>
            </a:r>
            <a:r>
              <a:rPr lang="en-US" sz="1200" dirty="0"/>
              <a:t>die in der sympathischen Kette direkt außerhalb der Wirbelsäule liegen. </a:t>
            </a:r>
            <a:r>
              <a:rPr lang="en-US" sz="1200" dirty="0">
                <a:solidFill>
                  <a:srgbClr val="0000FF"/>
                </a:solidFill>
              </a:rPr>
              <a:t>Im Gegensatz dazu sind die postganglionären sympathischen Fasern lang, da sie den gesamten Weg von der sympathischen Kette bis zu ihrem weit entfernten Effektororgan zurücklegen müssen. </a:t>
            </a:r>
            <a:r>
              <a:rPr lang="en-US" sz="1200" dirty="0"/>
              <a:t>Da sich die parasympathischen Ganglien in der Nähe des Effektororgans und nicht innerhalb des ZNS befinden, sind diese relativen Längenverhältnisse im parasympathischen System umgekehrt: Die präganglionären Fasern sind lang, da sie sich von ihrem Ursprung im ZNS bis zu den peripher gelegenen Ganglien erstrecken müssen; für die postganglionären Fasern ist es jedoch nur ein kurzer Weg von dort zu ihrem Effektororgan.</a:t>
            </a:r>
          </a:p>
        </p:txBody>
      </p:sp>
    </p:spTree>
    <p:extLst>
      <p:ext uri="{BB962C8B-B14F-4D97-AF65-F5344CB8AC3E}">
        <p14:creationId xmlns:p14="http://schemas.microsoft.com/office/powerpoint/2010/main" val="26352039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endParaRPr lang="en-US" sz="1400" i="1" dirty="0">
              <a:solidFill>
                <a:schemeClr val="accent6">
                  <a:lumMod val="20000"/>
                  <a:lumOff val="80000"/>
                </a:schemeClr>
              </a:solidFill>
            </a:endParaRPr>
          </a:p>
          <a:p>
            <a:r>
              <a:rPr lang="en-US" sz="1200" dirty="0">
                <a:solidFill>
                  <a:schemeClr val="accent6">
                    <a:lumMod val="20000"/>
                    <a:lumOff val="80000"/>
                  </a:schemeClr>
                </a:solidFill>
              </a:rPr>
              <a:t>Fünf</a:t>
            </a:r>
          </a:p>
          <a:p>
            <a:endParaRPr lang="en-US" sz="1400" dirty="0">
              <a:solidFill>
                <a:schemeClr val="accent6">
                  <a:lumMod val="20000"/>
                  <a:lumOff val="80000"/>
                </a:schemeClr>
              </a:solidFill>
            </a:endParaRPr>
          </a:p>
          <a:p>
            <a:r>
              <a:rPr lang="en-US" sz="1200" i="1" dirty="0">
                <a:solidFill>
                  <a:schemeClr val="accent6">
                    <a:lumMod val="20000"/>
                    <a:lumOff val="80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accent6">
                    <a:lumMod val="20000"/>
                    <a:lumOff val="80000"/>
                  </a:schemeClr>
                </a:solidFill>
              </a:rPr>
              <a:t>Zwei:</a:t>
            </a:r>
          </a:p>
          <a:p>
            <a:r>
              <a:rPr lang="en-US" sz="1200" dirty="0">
                <a:solidFill>
                  <a:schemeClr val="accent6">
                    <a:lumMod val="20000"/>
                    <a:lumOff val="80000"/>
                  </a:schemeClr>
                </a:solidFill>
              </a:rPr>
              <a:t>--Das Ziliarganglion befindet sich in der Nähe des Orbitalapex.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accent6">
                    <a:lumMod val="20000"/>
                    <a:lumOff val="80000"/>
                  </a:schemeClr>
                </a:solidFill>
              </a:rPr>
              <a:t>--Das Pterygopalatinalganglion befindet sich in der Fossa pterygopalatina. Es gehört zum Hirnnerv 7.</a:t>
            </a:r>
          </a:p>
        </p:txBody>
      </p:sp>
    </p:spTree>
    <p:extLst>
      <p:ext uri="{BB962C8B-B14F-4D97-AF65-F5344CB8AC3E}">
        <p14:creationId xmlns:p14="http://schemas.microsoft.com/office/powerpoint/2010/main" val="4198343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endParaRPr lang="en-US" sz="1400" dirty="0">
              <a:solidFill>
                <a:schemeClr val="accent6">
                  <a:lumMod val="20000"/>
                  <a:lumOff val="80000"/>
                </a:schemeClr>
              </a:solidFill>
            </a:endParaRPr>
          </a:p>
          <a:p>
            <a:endParaRPr lang="en-US" sz="1400" dirty="0">
              <a:solidFill>
                <a:schemeClr val="accent6">
                  <a:lumMod val="20000"/>
                  <a:lumOff val="80000"/>
                </a:schemeClr>
              </a:solidFill>
            </a:endParaRPr>
          </a:p>
          <a:p>
            <a:r>
              <a:rPr lang="en-US" sz="1200" i="1" dirty="0">
                <a:solidFill>
                  <a:schemeClr val="accent6">
                    <a:lumMod val="20000"/>
                    <a:lumOff val="80000"/>
                  </a:schemeClr>
                </a:solidFill>
              </a:rPr>
              <a:t>Wie viele dieser fünf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accent6">
                    <a:lumMod val="20000"/>
                    <a:lumOff val="80000"/>
                  </a:schemeClr>
                </a:solidFill>
              </a:rPr>
              <a:t>Zwei:</a:t>
            </a:r>
          </a:p>
          <a:p>
            <a:r>
              <a:rPr lang="en-US" sz="1200" dirty="0">
                <a:solidFill>
                  <a:schemeClr val="accent6">
                    <a:lumMod val="20000"/>
                    <a:lumOff val="80000"/>
                  </a:schemeClr>
                </a:solidFill>
              </a:rPr>
              <a:t>--Das Ziliarganglion befindet sich in der Nähe des Orbitalapex.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accent6">
                    <a:lumMod val="20000"/>
                    <a:lumOff val="80000"/>
                  </a:schemeClr>
                </a:solidFill>
              </a:rPr>
              <a:t>--Das Pterygopalatinalganglion befindet sich in der Fossa pterygopalatina. Es gehört zum Hirnnerv 7.</a:t>
            </a:r>
          </a:p>
        </p:txBody>
      </p:sp>
      <p:sp>
        <p:nvSpPr>
          <p:cNvPr id="19" name="TextBox 18">
            <a:extLst>
              <a:ext uri="{FF2B5EF4-FFF2-40B4-BE49-F238E27FC236}">
                <a16:creationId xmlns:a16="http://schemas.microsoft.com/office/drawing/2014/main" id="{34CC4E46-2277-AED2-82F8-DF9EF1A51107}"/>
              </a:ext>
            </a:extLst>
          </p:cNvPr>
          <p:cNvSpPr txBox="1"/>
          <p:nvPr/>
        </p:nvSpPr>
        <p:spPr>
          <a:xfrm>
            <a:off x="2514252" y="6546819"/>
            <a:ext cx="6846589" cy="210314"/>
          </a:xfrm>
          <a:prstGeom prst="rect">
            <a:avLst/>
          </a:prstGeom>
          <a:noFill/>
        </p:spPr>
        <p:txBody>
          <a:bodyPr wrap="square" lIns="25400" tIns="12700" rIns="25400" bIns="12700" rtlCol="0">
            <a:spAutoFit/>
          </a:bodyPr>
          <a:lstStyle/>
          <a:p>
            <a:r>
              <a:rPr lang="en-US" sz="1200" dirty="0"/>
              <a:t>(*Diese Information ist für die OKAP nicht erforderlich – ich lege hier lediglich die Grundlagen)</a:t>
            </a:r>
          </a:p>
        </p:txBody>
      </p:sp>
    </p:spTree>
    <p:extLst>
      <p:ext uri="{BB962C8B-B14F-4D97-AF65-F5344CB8AC3E}">
        <p14:creationId xmlns:p14="http://schemas.microsoft.com/office/powerpoint/2010/main" val="34328222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109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76615" y="2088056"/>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chemeClr val="accent6">
                    <a:lumMod val="20000"/>
                    <a:lumOff val="80000"/>
                  </a:schemeClr>
                </a:solidFill>
              </a:rPr>
              <a:t>Wie lauten ihre Namen? Wo befindet sich jedes einzelne? Jedes Ganglion „gehört“ zu bestimmten Hirnnerven. Zu welchem Nerv gehören das Ziliarganglion und das Pterygopalatinalganglion?</a:t>
            </a:r>
          </a:p>
          <a:p>
            <a:r>
              <a:rPr lang="en-US" sz="1200" dirty="0">
                <a:solidFill>
                  <a:schemeClr val="accent6">
                    <a:lumMod val="20000"/>
                    <a:lumOff val="80000"/>
                  </a:schemeClr>
                </a:solidFill>
              </a:rPr>
              <a:t>Zwei:</a:t>
            </a:r>
          </a:p>
          <a:p>
            <a:r>
              <a:rPr lang="en-US" sz="1200" dirty="0">
                <a:solidFill>
                  <a:schemeClr val="accent6">
                    <a:lumMod val="20000"/>
                    <a:lumOff val="80000"/>
                  </a:schemeClr>
                </a:solidFill>
              </a:rPr>
              <a:t>--Das Ziliarganglion befindet sich in der Nähe des Orbitalapex.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accent6">
                    <a:lumMod val="20000"/>
                    <a:lumOff val="80000"/>
                  </a:schemeClr>
                </a:solidFill>
              </a:rPr>
              <a:t>--Das Pterygopalatinalganglion befindet sich in der Fossa pterygopalatina. Es gehört zum Hirnnerv 7.</a:t>
            </a:r>
          </a:p>
        </p:txBody>
      </p:sp>
    </p:spTree>
    <p:extLst>
      <p:ext uri="{BB962C8B-B14F-4D97-AF65-F5344CB8AC3E}">
        <p14:creationId xmlns:p14="http://schemas.microsoft.com/office/powerpoint/2010/main" val="52650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endParaRPr lang="en-US" sz="1400" dirty="0">
              <a:solidFill>
                <a:srgbClr val="CCFFCC"/>
              </a:solidFill>
            </a:endParaRPr>
          </a:p>
          <a:p>
            <a:endParaRPr lang="en-US" sz="1400" dirty="0">
              <a:solidFill>
                <a:srgbClr val="CCFFCC"/>
              </a:solidFill>
            </a:endParaRPr>
          </a:p>
          <a:p>
            <a:r>
              <a:rPr lang="en-US" sz="1200" i="1" dirty="0">
                <a:solidFill>
                  <a:srgbClr val="CCFFCC"/>
                </a:solidFill>
              </a:rPr>
              <a:t>Sind dies große, einzelne Strukturen, ähnlich wie die Haupttränendrüse?</a:t>
            </a:r>
          </a:p>
          <a:p>
            <a:r>
              <a:rPr lang="en-US" sz="1200" dirty="0">
                <a:solidFill>
                  <a:srgbClr val="CCFFCC"/>
                </a:solidFill>
              </a:rPr>
              <a:t>Nein, es handelt sich um zwei </a:t>
            </a:r>
            <a:r>
              <a:rPr lang="en-US" sz="1200" i="1" dirty="0">
                <a:solidFill>
                  <a:srgbClr val="CCFFCC"/>
                </a:solidFill>
              </a:rPr>
              <a:t>Gruppen </a:t>
            </a:r>
            <a:r>
              <a:rPr lang="en-US" sz="1200" dirty="0">
                <a:solidFill>
                  <a:srgbClr val="CCFFCC"/>
                </a:solidFill>
              </a:rPr>
              <a:t>von (wesentlich kleineren) Drüsen, die über die gesamte Augenhöhle verteilt sind</a:t>
            </a:r>
          </a:p>
          <a:p>
            <a:endParaRPr lang="en-US" sz="1400" dirty="0">
              <a:solidFill>
                <a:srgbClr val="CCFFCC"/>
              </a:solidFill>
            </a:endParaRPr>
          </a:p>
          <a:p>
            <a:r>
              <a:rPr lang="en-US" sz="1200" i="1" dirty="0">
                <a:solidFill>
                  <a:srgbClr val="CCFFCC"/>
                </a:solidFill>
              </a:rPr>
              <a:t>Welche sind zahlreicher – die Krauss-Drüsen oder die </a:t>
            </a:r>
            <a:r>
              <a:rPr lang="en-US" sz="1200" i="1" dirty="0" err="1">
                <a:solidFill>
                  <a:srgbClr val="CCFFCC"/>
                </a:solidFill>
              </a:rPr>
              <a:t>Wolfring-</a:t>
            </a:r>
            <a:r>
              <a:rPr lang="en-US" sz="1200" i="1" dirty="0">
                <a:solidFill>
                  <a:srgbClr val="CCFFCC"/>
                </a:solidFill>
              </a:rPr>
              <a:t>Drüsen?</a:t>
            </a: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11" name="Rectangle 10">
            <a:extLst>
              <a:ext uri="{FF2B5EF4-FFF2-40B4-BE49-F238E27FC236}">
                <a16:creationId xmlns:a16="http://schemas.microsoft.com/office/drawing/2014/main" id="{705D9B01-C672-20AF-83FF-146133D386E5}"/>
              </a:ext>
            </a:extLst>
          </p:cNvPr>
          <p:cNvSpPr/>
          <p:nvPr/>
        </p:nvSpPr>
        <p:spPr>
          <a:xfrm>
            <a:off x="4363952" y="4317177"/>
            <a:ext cx="1232515" cy="15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22D9E8-46E0-296E-8236-FDA50A62B94E}"/>
              </a:ext>
            </a:extLst>
          </p:cNvPr>
          <p:cNvSpPr/>
          <p:nvPr/>
        </p:nvSpPr>
        <p:spPr>
          <a:xfrm>
            <a:off x="4756184" y="4480128"/>
            <a:ext cx="840283" cy="1991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8415516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23984"/>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a:t>
            </a:r>
            <a:r>
              <a:rPr lang="en-US" sz="1200" dirty="0" err="1">
                <a:solidFill>
                  <a:schemeClr val="bg1">
                    <a:lumMod val="75000"/>
                  </a:schemeClr>
                </a:solidFill>
              </a:rPr>
              <a:t>Ursprung</a:t>
            </a:r>
            <a:r>
              <a:rPr lang="en-US" sz="1200" dirty="0">
                <a:solidFill>
                  <a:schemeClr val="bg1">
                    <a:lumMod val="75000"/>
                  </a:schemeClr>
                </a:solidFill>
              </a:rPr>
              <a:t> </a:t>
            </a:r>
            <a:r>
              <a:rPr lang="en-US" sz="1200" dirty="0" err="1">
                <a:solidFill>
                  <a:schemeClr val="bg1">
                    <a:lumMod val="75000"/>
                  </a:schemeClr>
                </a:solidFill>
              </a:rPr>
              <a:t>im</a:t>
            </a:r>
            <a:r>
              <a:rPr lang="en-US" sz="1200" dirty="0">
                <a:solidFill>
                  <a:schemeClr val="bg1">
                    <a:lumMod val="75000"/>
                  </a:schemeClr>
                </a:solidFill>
              </a:rPr>
              <a:t>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chemeClr val="accent6">
                    <a:lumMod val="20000"/>
                    <a:lumOff val="80000"/>
                  </a:schemeClr>
                </a:solidFill>
              </a:rPr>
              <a:t>Wie lauten ihre Namen? Wo befindet sich jedes einzelne? Jedes Ganglion „gehört“ zu bestimmten Hirnnerven. Zu welchem Nerv gehören das Ziliarganglion und das Pterygopalatinalganglion?</a:t>
            </a:r>
          </a:p>
          <a:p>
            <a:r>
              <a:rPr lang="en-US" sz="1200" dirty="0"/>
              <a:t>Zwei</a:t>
            </a:r>
            <a:r>
              <a:rPr lang="en-US" sz="1200" dirty="0">
                <a:solidFill>
                  <a:schemeClr val="accent6">
                    <a:lumMod val="20000"/>
                    <a:lumOff val="80000"/>
                  </a:schemeClr>
                </a:solidFill>
              </a:rPr>
              <a:t>:</a:t>
            </a:r>
          </a:p>
          <a:p>
            <a:r>
              <a:rPr lang="en-US" sz="1200" dirty="0">
                <a:solidFill>
                  <a:schemeClr val="accent6">
                    <a:lumMod val="20000"/>
                    <a:lumOff val="80000"/>
                  </a:schemeClr>
                </a:solidFill>
              </a:rPr>
              <a:t>--Das Ziliarganglion befindet sich in der Nähe des Orbitalapex.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accent6">
                    <a:lumMod val="20000"/>
                    <a:lumOff val="80000"/>
                  </a:schemeClr>
                </a:solidFill>
              </a:rPr>
              <a:t>--Das Pterygopalatinalganglion befindet sich in der Fossa pterygopalatina. Es gehört zum Hirnnerv 7.</a:t>
            </a:r>
          </a:p>
        </p:txBody>
      </p:sp>
    </p:spTree>
    <p:extLst>
      <p:ext uri="{BB962C8B-B14F-4D97-AF65-F5344CB8AC3E}">
        <p14:creationId xmlns:p14="http://schemas.microsoft.com/office/powerpoint/2010/main" val="12871094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solidFill>
                  <a:schemeClr val="accent6">
                    <a:lumMod val="20000"/>
                    <a:lumOff val="80000"/>
                  </a:schemeClr>
                </a:solidFill>
              </a:rPr>
              <a:t>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solidFill>
                  <a:schemeClr val="accent6">
                    <a:lumMod val="20000"/>
                    <a:lumOff val="80000"/>
                  </a:schemeClr>
                </a:solidFill>
              </a:rPr>
              <a:t>befindet sich in der Nähe des Orbitalapex. Es gehört zum Hirnnerv 5 (genauer gesagt zu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t>– </a:t>
            </a:r>
            <a:r>
              <a:rPr lang="en-US" sz="1200" dirty="0">
                <a:solidFill>
                  <a:srgbClr val="0000FF"/>
                </a:solidFill>
              </a:rPr>
              <a:t>Das Ganglion pterygopalatinum </a:t>
            </a:r>
            <a:r>
              <a:rPr lang="en-US" sz="1200" dirty="0">
                <a:solidFill>
                  <a:schemeClr val="accent6">
                    <a:lumMod val="20000"/>
                    <a:lumOff val="80000"/>
                  </a:schemeClr>
                </a:solidFill>
              </a:rPr>
              <a:t>befindet sich in der Fossa pterygopalatina. Es gehört zum Hirnnerv 7.</a:t>
            </a:r>
          </a:p>
        </p:txBody>
      </p:sp>
      <p:sp>
        <p:nvSpPr>
          <p:cNvPr id="19" name="Rectangle 18">
            <a:extLst>
              <a:ext uri="{FF2B5EF4-FFF2-40B4-BE49-F238E27FC236}">
                <a16:creationId xmlns:a16="http://schemas.microsoft.com/office/drawing/2014/main" id="{F2B6B922-8E4D-C6DC-737F-5E0C6929048E}"/>
              </a:ext>
            </a:extLst>
          </p:cNvPr>
          <p:cNvSpPr/>
          <p:nvPr/>
        </p:nvSpPr>
        <p:spPr>
          <a:xfrm>
            <a:off x="878165" y="3720063"/>
            <a:ext cx="1060702" cy="2263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31B241C-5175-25A7-5D7D-AC1458312682}"/>
              </a:ext>
            </a:extLst>
          </p:cNvPr>
          <p:cNvSpPr/>
          <p:nvPr/>
        </p:nvSpPr>
        <p:spPr>
          <a:xfrm>
            <a:off x="939323" y="4102686"/>
            <a:ext cx="1863144" cy="2434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75571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112</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solidFill>
                  <a:schemeClr val="accent6">
                    <a:lumMod val="20000"/>
                    <a:lumOff val="80000"/>
                  </a:schemeClr>
                </a:solidFill>
              </a:rPr>
              <a:t>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solidFill>
                  <a:schemeClr val="accent6">
                    <a:lumMod val="20000"/>
                    <a:lumOff val="80000"/>
                  </a:schemeClr>
                </a:solidFill>
              </a:rPr>
              <a:t>befindet sich in der Nähe des Orbitalapex.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t>– </a:t>
            </a:r>
            <a:r>
              <a:rPr lang="en-US" sz="1200" dirty="0">
                <a:solidFill>
                  <a:srgbClr val="0000FF"/>
                </a:solidFill>
              </a:rPr>
              <a:t>Das Ganglion pterygopalatinum </a:t>
            </a:r>
            <a:r>
              <a:rPr lang="en-US" sz="1200" dirty="0">
                <a:solidFill>
                  <a:schemeClr val="accent6">
                    <a:lumMod val="20000"/>
                    <a:lumOff val="80000"/>
                  </a:schemeClr>
                </a:solidFill>
              </a:rPr>
              <a:t>befindet sich in der Fossa pterygopalatina. Es gehört zum Hirnnerv 7.</a:t>
            </a:r>
          </a:p>
        </p:txBody>
      </p:sp>
    </p:spTree>
    <p:extLst>
      <p:ext uri="{BB962C8B-B14F-4D97-AF65-F5344CB8AC3E}">
        <p14:creationId xmlns:p14="http://schemas.microsoft.com/office/powerpoint/2010/main" val="34295326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49385"/>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113</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chemeClr val="accent6">
                    <a:lumMod val="20000"/>
                    <a:lumOff val="80000"/>
                  </a:schemeClr>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a:t>
            </a:r>
            <a:r>
              <a:rPr lang="en-US" sz="1200" dirty="0">
                <a:solidFill>
                  <a:schemeClr val="accent6">
                    <a:lumMod val="20000"/>
                    <a:lumOff val="80000"/>
                  </a:schemeClr>
                </a:solidFill>
              </a:rPr>
              <a:t>. Es gehört zum Hirnnerv 5 (genauer gesagt zu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bg1">
                    <a:lumMod val="75000"/>
                  </a:schemeClr>
                </a:solidFill>
              </a:rPr>
              <a:t>– Das Ganglion pterygopalatinum </a:t>
            </a:r>
            <a:r>
              <a:rPr lang="en-US" sz="1200" dirty="0">
                <a:solidFill>
                  <a:schemeClr val="accent6">
                    <a:lumMod val="20000"/>
                    <a:lumOff val="80000"/>
                  </a:schemeClr>
                </a:solidFill>
              </a:rPr>
              <a:t>befindet sich in der Fossa pterygopalatina. Es gehört zum Hirnnerv 7.</a:t>
            </a:r>
          </a:p>
        </p:txBody>
      </p:sp>
      <p:sp>
        <p:nvSpPr>
          <p:cNvPr id="19" name="Rectangle 18">
            <a:extLst>
              <a:ext uri="{FF2B5EF4-FFF2-40B4-BE49-F238E27FC236}">
                <a16:creationId xmlns:a16="http://schemas.microsoft.com/office/drawing/2014/main" id="{EF8D1A09-55A8-6CE6-EB5F-D718CE60255A}"/>
              </a:ext>
            </a:extLst>
          </p:cNvPr>
          <p:cNvSpPr/>
          <p:nvPr/>
        </p:nvSpPr>
        <p:spPr>
          <a:xfrm>
            <a:off x="3851663" y="3694879"/>
            <a:ext cx="1011885" cy="239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6501590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chemeClr val="accent6">
                    <a:lumMod val="20000"/>
                    <a:lumOff val="80000"/>
                  </a:schemeClr>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a:t>
            </a:r>
            <a:r>
              <a:rPr lang="en-US" sz="1200" dirty="0">
                <a:solidFill>
                  <a:schemeClr val="accent6">
                    <a:lumMod val="20000"/>
                    <a:lumOff val="80000"/>
                  </a:schemeClr>
                </a:solidFill>
              </a:rPr>
              <a:t>.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bg1">
                    <a:lumMod val="75000"/>
                  </a:schemeClr>
                </a:solidFill>
              </a:rPr>
              <a:t>– Das Ganglion pterygopalatinum </a:t>
            </a:r>
            <a:r>
              <a:rPr lang="en-US" sz="1200" dirty="0">
                <a:solidFill>
                  <a:schemeClr val="accent6">
                    <a:lumMod val="20000"/>
                    <a:lumOff val="80000"/>
                  </a:schemeClr>
                </a:solidFill>
              </a:rPr>
              <a:t>befindet sich in der Fossa pterygopalatina. Es gehört zum Hirnnerv 7.</a:t>
            </a:r>
          </a:p>
        </p:txBody>
      </p:sp>
    </p:spTree>
    <p:extLst>
      <p:ext uri="{BB962C8B-B14F-4D97-AF65-F5344CB8AC3E}">
        <p14:creationId xmlns:p14="http://schemas.microsoft.com/office/powerpoint/2010/main" val="22434886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chemeClr val="accent6">
                    <a:lumMod val="20000"/>
                    <a:lumOff val="80000"/>
                  </a:schemeClr>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a:t>
            </a:r>
            <a:r>
              <a:rPr lang="en-US" sz="1200" dirty="0">
                <a:solidFill>
                  <a:schemeClr val="accent6">
                    <a:lumMod val="20000"/>
                    <a:lumOff val="80000"/>
                  </a:schemeClr>
                </a:solidFill>
              </a:rPr>
              <a:t>.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t>– </a:t>
            </a:r>
            <a:r>
              <a:rPr lang="en-US" sz="1200" dirty="0">
                <a:solidFill>
                  <a:srgbClr val="0000FF"/>
                </a:solidFill>
              </a:rPr>
              <a:t>Das Ganglion pterygopalatinum </a:t>
            </a:r>
            <a:r>
              <a:rPr lang="en-US" sz="1200" dirty="0"/>
              <a:t>befindet sich in der Fossa pterygopalatina</a:t>
            </a:r>
            <a:r>
              <a:rPr lang="en-US" sz="1200" dirty="0">
                <a:solidFill>
                  <a:schemeClr val="accent6">
                    <a:lumMod val="20000"/>
                    <a:lumOff val="80000"/>
                  </a:schemeClr>
                </a:solidFill>
              </a:rPr>
              <a:t>. Es gehört zum Hirnnerv 7.</a:t>
            </a:r>
          </a:p>
        </p:txBody>
      </p:sp>
      <p:sp>
        <p:nvSpPr>
          <p:cNvPr id="19" name="Rectangle 18">
            <a:extLst>
              <a:ext uri="{FF2B5EF4-FFF2-40B4-BE49-F238E27FC236}">
                <a16:creationId xmlns:a16="http://schemas.microsoft.com/office/drawing/2014/main" id="{CEBE9E09-6501-F605-6450-9ADD1D62CFEF}"/>
              </a:ext>
            </a:extLst>
          </p:cNvPr>
          <p:cNvSpPr/>
          <p:nvPr/>
        </p:nvSpPr>
        <p:spPr>
          <a:xfrm>
            <a:off x="4062578" y="4075542"/>
            <a:ext cx="2101634" cy="238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60971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chemeClr val="accent6">
                    <a:lumMod val="20000"/>
                    <a:lumOff val="80000"/>
                  </a:schemeClr>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a:t>
            </a:r>
            <a:r>
              <a:rPr lang="en-US" sz="1200" dirty="0">
                <a:solidFill>
                  <a:schemeClr val="accent6">
                    <a:lumMod val="20000"/>
                    <a:lumOff val="80000"/>
                  </a:schemeClr>
                </a:solidFill>
              </a:rPr>
              <a:t>. Es gehört zum Hirnnerv 5 (genauer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t>– </a:t>
            </a:r>
            <a:r>
              <a:rPr lang="en-US" sz="1200" dirty="0">
                <a:solidFill>
                  <a:srgbClr val="0000FF"/>
                </a:solidFill>
              </a:rPr>
              <a:t>Das Ganglion pterygopalatinum </a:t>
            </a:r>
            <a:r>
              <a:rPr lang="en-US" sz="1200" dirty="0"/>
              <a:t>befindet sich in der Fossa pterygopalatina</a:t>
            </a:r>
            <a:r>
              <a:rPr lang="en-US" sz="1200" dirty="0">
                <a:solidFill>
                  <a:schemeClr val="accent6">
                    <a:lumMod val="20000"/>
                    <a:lumOff val="80000"/>
                  </a:schemeClr>
                </a:solidFill>
              </a:rPr>
              <a:t>. Es gehört zum Hirnnerv 7.</a:t>
            </a:r>
          </a:p>
        </p:txBody>
      </p:sp>
    </p:spTree>
    <p:extLst>
      <p:ext uri="{BB962C8B-B14F-4D97-AF65-F5344CB8AC3E}">
        <p14:creationId xmlns:p14="http://schemas.microsoft.com/office/powerpoint/2010/main" val="6251126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solidFill>
                  <a:schemeClr val="accent6">
                    <a:lumMod val="20000"/>
                    <a:lumOff val="80000"/>
                  </a:schemeClr>
                </a:solidFill>
              </a:rPr>
              <a:t>(genauer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bg1">
                    <a:lumMod val="75000"/>
                  </a:schemeClr>
                </a:solidFill>
              </a:rPr>
              <a:t>– Das Ganglion pterygopalatinum befindet sich in der Fossa pterygopalatina. </a:t>
            </a:r>
            <a:r>
              <a:rPr lang="en-US" sz="1200" dirty="0">
                <a:solidFill>
                  <a:schemeClr val="accent6">
                    <a:lumMod val="20000"/>
                    <a:lumOff val="80000"/>
                  </a:schemeClr>
                </a:solidFill>
              </a:rPr>
              <a:t>Es gehört zum Hirnnerv 7.</a:t>
            </a:r>
          </a:p>
        </p:txBody>
      </p:sp>
      <p:sp>
        <p:nvSpPr>
          <p:cNvPr id="19" name="Rectangle 18">
            <a:extLst>
              <a:ext uri="{FF2B5EF4-FFF2-40B4-BE49-F238E27FC236}">
                <a16:creationId xmlns:a16="http://schemas.microsoft.com/office/drawing/2014/main" id="{0135AE8E-905E-6DCE-4FEA-D4D72B1F77D3}"/>
              </a:ext>
            </a:extLst>
          </p:cNvPr>
          <p:cNvSpPr/>
          <p:nvPr/>
        </p:nvSpPr>
        <p:spPr>
          <a:xfrm>
            <a:off x="1039223" y="3928436"/>
            <a:ext cx="225287" cy="2371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Tree>
    <p:extLst>
      <p:ext uri="{BB962C8B-B14F-4D97-AF65-F5344CB8AC3E}">
        <p14:creationId xmlns:p14="http://schemas.microsoft.com/office/powerpoint/2010/main" val="10386912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solidFill>
                  <a:schemeClr val="accent6">
                    <a:lumMod val="20000"/>
                    <a:lumOff val="80000"/>
                  </a:schemeClr>
                </a:solidFill>
              </a:rPr>
              <a:t>(genauer gesagt zum V1,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bg1">
                    <a:lumMod val="75000"/>
                  </a:schemeClr>
                </a:solidFill>
              </a:rPr>
              <a:t>– Das Ganglion pterygopalatinum befindet sich in der Fossa pterygopalatina. </a:t>
            </a:r>
            <a:r>
              <a:rPr lang="en-US" sz="1200" dirty="0">
                <a:solidFill>
                  <a:schemeClr val="accent6">
                    <a:lumMod val="20000"/>
                    <a:lumOff val="80000"/>
                  </a:schemeClr>
                </a:solidFill>
              </a:rPr>
              <a:t>Es gehört zum Hirnnerv 7.</a:t>
            </a:r>
          </a:p>
        </p:txBody>
      </p:sp>
    </p:spTree>
    <p:extLst>
      <p:ext uri="{BB962C8B-B14F-4D97-AF65-F5344CB8AC3E}">
        <p14:creationId xmlns:p14="http://schemas.microsoft.com/office/powerpoint/2010/main" val="12011449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119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t>(genauer gesagt </a:t>
            </a:r>
            <a:r>
              <a:rPr lang="en-US" sz="1200" dirty="0">
                <a:solidFill>
                  <a:schemeClr val="accent6">
                    <a:lumMod val="20000"/>
                    <a:lumOff val="80000"/>
                  </a:schemeClr>
                </a:solidFill>
              </a:rPr>
              <a:t>zum</a:t>
            </a:r>
            <a:r>
              <a:rPr lang="en-US" sz="1200" dirty="0"/>
              <a:t> V1</a:t>
            </a:r>
            <a:r>
              <a:rPr lang="en-US" sz="1200" dirty="0">
                <a:solidFill>
                  <a:schemeClr val="accent6">
                    <a:lumMod val="20000"/>
                    <a:lumOff val="80000"/>
                  </a:schemeClr>
                </a:solidFill>
              </a:rPr>
              <a:t>,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bg1">
                    <a:lumMod val="75000"/>
                  </a:schemeClr>
                </a:solidFill>
              </a:rPr>
              <a:t>– Das Ganglion pterygopalatinum befindet sich in der Fossa pterygopalatina. </a:t>
            </a:r>
            <a:r>
              <a:rPr lang="en-US" sz="1200" dirty="0">
                <a:solidFill>
                  <a:schemeClr val="accent6">
                    <a:lumMod val="20000"/>
                    <a:lumOff val="80000"/>
                  </a:schemeClr>
                </a:solidFill>
              </a:rPr>
              <a:t>Es gehört zum Hirnnerv 7.</a:t>
            </a:r>
          </a:p>
        </p:txBody>
      </p:sp>
      <p:sp>
        <p:nvSpPr>
          <p:cNvPr id="19" name="Rectangle 18">
            <a:extLst>
              <a:ext uri="{FF2B5EF4-FFF2-40B4-BE49-F238E27FC236}">
                <a16:creationId xmlns:a16="http://schemas.microsoft.com/office/drawing/2014/main" id="{CA04F105-A778-9528-3F15-4C1D6BF6FAED}"/>
              </a:ext>
            </a:extLst>
          </p:cNvPr>
          <p:cNvSpPr/>
          <p:nvPr/>
        </p:nvSpPr>
        <p:spPr>
          <a:xfrm>
            <a:off x="2454434" y="3923565"/>
            <a:ext cx="776312" cy="20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CN5-Abteilung</a:t>
            </a:r>
          </a:p>
        </p:txBody>
      </p:sp>
    </p:spTree>
    <p:extLst>
      <p:ext uri="{BB962C8B-B14F-4D97-AF65-F5344CB8AC3E}">
        <p14:creationId xmlns:p14="http://schemas.microsoft.com/office/powerpoint/2010/main" val="1602345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endParaRPr lang="en-US" sz="1400" dirty="0">
              <a:solidFill>
                <a:srgbClr val="CCFFCC"/>
              </a:solidFill>
            </a:endParaRPr>
          </a:p>
          <a:p>
            <a:endParaRPr lang="en-US" sz="1400" dirty="0">
              <a:solidFill>
                <a:srgbClr val="CCFFCC"/>
              </a:solidFill>
            </a:endParaRPr>
          </a:p>
          <a:p>
            <a:r>
              <a:rPr lang="en-US" sz="1200" i="1" dirty="0">
                <a:solidFill>
                  <a:srgbClr val="CCFFCC"/>
                </a:solidFill>
              </a:rPr>
              <a:t>Sind dies große, einzelne Strukturen, ähnlich wie die Haupttränendrüse?</a:t>
            </a:r>
          </a:p>
          <a:p>
            <a:r>
              <a:rPr lang="en-US" sz="1200" dirty="0">
                <a:solidFill>
                  <a:srgbClr val="CCFFCC"/>
                </a:solidFill>
              </a:rPr>
              <a:t>Nein, es handelt sich um zwei </a:t>
            </a:r>
            <a:r>
              <a:rPr lang="en-US" sz="1200" i="1" dirty="0">
                <a:solidFill>
                  <a:srgbClr val="CCFFCC"/>
                </a:solidFill>
              </a:rPr>
              <a:t>Gruppen </a:t>
            </a:r>
            <a:r>
              <a:rPr lang="en-US" sz="1200" dirty="0">
                <a:solidFill>
                  <a:srgbClr val="CCFFCC"/>
                </a:solidFill>
              </a:rPr>
              <a:t>von (wesentlich kleineren) Drüsen, die über die gesamte Augenhöhle verteilt sind</a:t>
            </a:r>
          </a:p>
          <a:p>
            <a:endParaRPr lang="en-US" sz="1400" dirty="0">
              <a:solidFill>
                <a:srgbClr val="CCFFCC"/>
              </a:solidFill>
            </a:endParaRPr>
          </a:p>
          <a:p>
            <a:r>
              <a:rPr lang="en-US" sz="1200" i="1" dirty="0">
                <a:solidFill>
                  <a:srgbClr val="CCFFCC"/>
                </a:solidFill>
              </a:rPr>
              <a:t>Welche sind zahlreicher – die Krauss-Drüsen oder die </a:t>
            </a:r>
            <a:r>
              <a:rPr lang="en-US" sz="1200" i="1" dirty="0" err="1">
                <a:solidFill>
                  <a:srgbClr val="CCFFCC"/>
                </a:solidFill>
              </a:rPr>
              <a:t>Wolfring-</a:t>
            </a:r>
            <a:r>
              <a:rPr lang="en-US" sz="1200" i="1" dirty="0">
                <a:solidFill>
                  <a:srgbClr val="CCFFCC"/>
                </a:solidFill>
              </a:rPr>
              <a:t>Drüsen?</a:t>
            </a: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111941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t>(genauer gesagt zu V1</a:t>
            </a:r>
            <a:r>
              <a:rPr lang="en-US" sz="1200" dirty="0">
                <a:solidFill>
                  <a:schemeClr val="accent6">
                    <a:lumMod val="20000"/>
                    <a:lumOff val="80000"/>
                  </a:schemeClr>
                </a:solidFill>
              </a:rPr>
              <a:t>, auch bekannt als </a:t>
            </a:r>
            <a:r>
              <a:rPr lang="en-US" sz="1200" i="1" dirty="0">
                <a:solidFill>
                  <a:schemeClr val="accent6">
                    <a:lumMod val="20000"/>
                    <a:lumOff val="80000"/>
                  </a:schemeClr>
                </a:solidFill>
              </a:rPr>
              <a:t>N. oculomotorius</a:t>
            </a:r>
            <a:r>
              <a:rPr lang="en-US" sz="1200" dirty="0">
                <a:solidFill>
                  <a:schemeClr val="accent6">
                    <a:lumMod val="20000"/>
                    <a:lumOff val="80000"/>
                  </a:schemeClr>
                </a:solidFill>
              </a:rPr>
              <a:t>).</a:t>
            </a:r>
          </a:p>
          <a:p>
            <a:r>
              <a:rPr lang="en-US" sz="1200" dirty="0">
                <a:solidFill>
                  <a:schemeClr val="bg1">
                    <a:lumMod val="75000"/>
                  </a:schemeClr>
                </a:solidFill>
              </a:rPr>
              <a:t>– Das Ganglion pterygopalatinum befindet sich in der Fossa pterygopalatina. </a:t>
            </a:r>
            <a:r>
              <a:rPr lang="en-US" sz="1200" dirty="0">
                <a:solidFill>
                  <a:schemeClr val="accent6">
                    <a:lumMod val="20000"/>
                    <a:lumOff val="80000"/>
                  </a:schemeClr>
                </a:solidFill>
              </a:rPr>
              <a:t>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P’sympathetisch</a:t>
            </a:r>
            <a:endParaRPr lang="en-US" sz="1400" b="1" dirty="0">
              <a:solidFill>
                <a:srgbClr val="0000FF"/>
              </a:solidFill>
            </a:endParaRPr>
          </a:p>
        </p:txBody>
      </p:sp>
    </p:spTree>
    <p:extLst>
      <p:ext uri="{BB962C8B-B14F-4D97-AF65-F5344CB8AC3E}">
        <p14:creationId xmlns:p14="http://schemas.microsoft.com/office/powerpoint/2010/main" val="30594649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t>(genauer gesagt </a:t>
            </a:r>
            <a:r>
              <a:rPr lang="en-US" sz="1200" dirty="0">
                <a:solidFill>
                  <a:srgbClr val="0000FF"/>
                </a:solidFill>
              </a:rPr>
              <a:t>zum</a:t>
            </a:r>
            <a:r>
              <a:rPr lang="en-US" sz="1200" dirty="0"/>
              <a:t> V1, </a:t>
            </a:r>
            <a:r>
              <a:rPr lang="en-US" sz="1200" dirty="0">
                <a:solidFill>
                  <a:srgbClr val="0000FF"/>
                </a:solidFill>
              </a:rPr>
              <a:t>auch bekannt als N</a:t>
            </a:r>
            <a:r>
              <a:rPr lang="en-US" sz="1200" i="1" dirty="0">
                <a:solidFill>
                  <a:srgbClr val="0000FF"/>
                </a:solidFill>
              </a:rPr>
              <a:t>. ophthalmicus</a:t>
            </a:r>
            <a:r>
              <a:rPr lang="en-US" sz="1200" dirty="0">
                <a:solidFill>
                  <a:srgbClr val="0000FF"/>
                </a:solidFill>
              </a:rPr>
              <a:t>).</a:t>
            </a:r>
          </a:p>
          <a:p>
            <a:r>
              <a:rPr lang="en-US" sz="1200" dirty="0">
                <a:solidFill>
                  <a:schemeClr val="bg1">
                    <a:lumMod val="75000"/>
                  </a:schemeClr>
                </a:solidFill>
              </a:rPr>
              <a:t>– Das Ganglion pterygopalatinum befindet sich in der Fossa pterygopalatina. </a:t>
            </a:r>
            <a:r>
              <a:rPr lang="en-US" sz="1200" dirty="0">
                <a:solidFill>
                  <a:schemeClr val="accent6">
                    <a:lumMod val="20000"/>
                    <a:lumOff val="80000"/>
                  </a:schemeClr>
                </a:solidFill>
              </a:rPr>
              <a:t>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P’sympathetisch</a:t>
            </a:r>
            <a:endParaRPr lang="en-US" sz="1400" b="1" dirty="0">
              <a:solidFill>
                <a:srgbClr val="0000FF"/>
              </a:solidFill>
            </a:endParaRPr>
          </a:p>
        </p:txBody>
      </p:sp>
      <p:sp>
        <p:nvSpPr>
          <p:cNvPr id="23" name="Rectangle 22">
            <a:extLst>
              <a:ext uri="{FF2B5EF4-FFF2-40B4-BE49-F238E27FC236}">
                <a16:creationId xmlns:a16="http://schemas.microsoft.com/office/drawing/2014/main" id="{FCDD2FC1-A57A-1F7B-6414-3E4F07D50560}"/>
              </a:ext>
            </a:extLst>
          </p:cNvPr>
          <p:cNvSpPr/>
          <p:nvPr/>
        </p:nvSpPr>
        <p:spPr>
          <a:xfrm>
            <a:off x="4185608" y="3881628"/>
            <a:ext cx="1206862"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077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122</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Afferente Nerven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t>(genauer gesagt </a:t>
            </a:r>
            <a:r>
              <a:rPr lang="en-US" sz="1200" dirty="0">
                <a:solidFill>
                  <a:srgbClr val="0000FF"/>
                </a:solidFill>
              </a:rPr>
              <a:t>zum</a:t>
            </a:r>
            <a:r>
              <a:rPr lang="en-US" sz="1200" dirty="0"/>
              <a:t> V1, </a:t>
            </a:r>
            <a:r>
              <a:rPr lang="en-US" sz="1200" dirty="0">
                <a:solidFill>
                  <a:srgbClr val="0000FF"/>
                </a:solidFill>
              </a:rPr>
              <a:t>auch bekannt als N</a:t>
            </a:r>
            <a:r>
              <a:rPr lang="en-US" sz="1200" i="1" dirty="0">
                <a:solidFill>
                  <a:srgbClr val="0000FF"/>
                </a:solidFill>
              </a:rPr>
              <a:t>. ophthalmicus</a:t>
            </a:r>
            <a:r>
              <a:rPr lang="en-US" sz="1200" dirty="0">
                <a:solidFill>
                  <a:srgbClr val="0000FF"/>
                </a:solidFill>
              </a:rPr>
              <a:t>).</a:t>
            </a:r>
          </a:p>
          <a:p>
            <a:r>
              <a:rPr lang="en-US" sz="1200" dirty="0">
                <a:solidFill>
                  <a:schemeClr val="bg1">
                    <a:lumMod val="75000"/>
                  </a:schemeClr>
                </a:solidFill>
              </a:rPr>
              <a:t>– Das Ganglion pterygopalatinum befindet sich in der Fossa pterygopalatina. </a:t>
            </a:r>
            <a:r>
              <a:rPr lang="en-US" sz="1200" dirty="0">
                <a:solidFill>
                  <a:schemeClr val="accent6">
                    <a:lumMod val="20000"/>
                    <a:lumOff val="80000"/>
                  </a:schemeClr>
                </a:solidFill>
              </a:rPr>
              <a:t>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P’sympathetisch</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4653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123</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t>(genauer gesagt </a:t>
            </a:r>
            <a:r>
              <a:rPr lang="en-US" sz="1200" dirty="0">
                <a:solidFill>
                  <a:srgbClr val="0000FF"/>
                </a:solidFill>
              </a:rPr>
              <a:t>zum</a:t>
            </a:r>
            <a:r>
              <a:rPr lang="en-US" sz="1200" dirty="0"/>
              <a:t> V1, </a:t>
            </a:r>
            <a:r>
              <a:rPr lang="en-US" sz="1200" dirty="0">
                <a:solidFill>
                  <a:srgbClr val="0000FF"/>
                </a:solidFill>
              </a:rPr>
              <a:t>auch bekannt als N</a:t>
            </a:r>
            <a:r>
              <a:rPr lang="en-US" sz="1200" i="1" dirty="0">
                <a:solidFill>
                  <a:srgbClr val="0000FF"/>
                </a:solidFill>
              </a:rPr>
              <a:t>. ophthalmicus</a:t>
            </a:r>
            <a:r>
              <a:rPr lang="en-US" sz="1200" dirty="0">
                <a:solidFill>
                  <a:srgbClr val="0000FF"/>
                </a:solidFill>
              </a:rPr>
              <a:t>).</a:t>
            </a:r>
          </a:p>
          <a:p>
            <a:r>
              <a:rPr lang="en-US" sz="1200" dirty="0"/>
              <a:t>– </a:t>
            </a:r>
            <a:r>
              <a:rPr lang="en-US" sz="1200" dirty="0">
                <a:solidFill>
                  <a:srgbClr val="0000FF"/>
                </a:solidFill>
              </a:rPr>
              <a:t>Das Ganglion pterygopalatinum </a:t>
            </a:r>
            <a:r>
              <a:rPr lang="en-US" sz="1200" dirty="0"/>
              <a:t>befindet sich in der Fossa pterygopalatina. </a:t>
            </a:r>
            <a:r>
              <a:rPr lang="en-US" sz="1200" dirty="0">
                <a:solidFill>
                  <a:srgbClr val="0000FF"/>
                </a:solidFill>
              </a:rPr>
              <a:t>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P’sympathetisch</a:t>
            </a:r>
            <a:endParaRPr lang="en-US" sz="1400" b="1" dirty="0">
              <a:solidFill>
                <a:srgbClr val="0000FF"/>
              </a:solidFill>
            </a:endParaRPr>
          </a:p>
        </p:txBody>
      </p:sp>
      <p:sp>
        <p:nvSpPr>
          <p:cNvPr id="19" name="Rectangle 18">
            <a:extLst>
              <a:ext uri="{FF2B5EF4-FFF2-40B4-BE49-F238E27FC236}">
                <a16:creationId xmlns:a16="http://schemas.microsoft.com/office/drawing/2014/main" id="{969EEB1D-4809-0620-FB96-D77BDA30166B}"/>
              </a:ext>
            </a:extLst>
          </p:cNvPr>
          <p:cNvSpPr/>
          <p:nvPr/>
        </p:nvSpPr>
        <p:spPr>
          <a:xfrm>
            <a:off x="1929239" y="4271508"/>
            <a:ext cx="225287" cy="2371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Tree>
    <p:extLst>
      <p:ext uri="{BB962C8B-B14F-4D97-AF65-F5344CB8AC3E}">
        <p14:creationId xmlns:p14="http://schemas.microsoft.com/office/powerpoint/2010/main" val="400793054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472200"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t>Apropos parasympathische Ganglien… Wie viele sind im Allgemeinen mit den Hirnnerven verbunden?</a:t>
            </a:r>
          </a:p>
          <a:p>
            <a:r>
              <a:rPr lang="en-US" sz="1200" dirty="0"/>
              <a:t>Fünf</a:t>
            </a:r>
          </a:p>
          <a:p>
            <a:endParaRPr lang="en-US" sz="1400" dirty="0"/>
          </a:p>
          <a:p>
            <a:r>
              <a:rPr lang="en-US" sz="1200" i="1" dirty="0"/>
              <a:t>Von diesen fünf, wie viele sind für uns Augen-Zahnärzte von unmittelbarer Bedeutung? </a:t>
            </a:r>
            <a:r>
              <a:rPr lang="en-US" sz="1200" i="1" dirty="0">
                <a:solidFill>
                  <a:srgbClr val="0000FF"/>
                </a:solidFill>
              </a:rPr>
              <a:t>Wie lauten ihre Namen? </a:t>
            </a:r>
            <a:r>
              <a:rPr lang="en-US" sz="1200" i="1" dirty="0"/>
              <a:t>Wo befindet sich jedes einzelne? </a:t>
            </a:r>
            <a:r>
              <a:rPr lang="en-US" sz="1200" i="1" dirty="0">
                <a:solidFill>
                  <a:srgbClr val="0000FF"/>
                </a:solidFill>
              </a:rPr>
              <a:t>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t>– </a:t>
            </a:r>
            <a:r>
              <a:rPr lang="en-US" sz="1200" dirty="0">
                <a:solidFill>
                  <a:srgbClr val="0000FF"/>
                </a:solidFill>
              </a:rPr>
              <a:t>Das Ziliarganglion </a:t>
            </a:r>
            <a:r>
              <a:rPr lang="en-US" sz="1200" dirty="0"/>
              <a:t>befindet sich in der Nähe des Orbitalapex. </a:t>
            </a:r>
            <a:r>
              <a:rPr lang="en-US" sz="1200" dirty="0">
                <a:solidFill>
                  <a:srgbClr val="0000FF"/>
                </a:solidFill>
              </a:rPr>
              <a:t>Es gehört zum Hirnnerv 5 </a:t>
            </a:r>
            <a:r>
              <a:rPr lang="en-US" sz="1200" dirty="0"/>
              <a:t>(genauer gesagt </a:t>
            </a:r>
            <a:r>
              <a:rPr lang="en-US" sz="1200" dirty="0">
                <a:solidFill>
                  <a:srgbClr val="0000FF"/>
                </a:solidFill>
              </a:rPr>
              <a:t>zum</a:t>
            </a:r>
            <a:r>
              <a:rPr lang="en-US" sz="1200" dirty="0"/>
              <a:t> V1, </a:t>
            </a:r>
            <a:r>
              <a:rPr lang="en-US" sz="1200" dirty="0">
                <a:solidFill>
                  <a:srgbClr val="0000FF"/>
                </a:solidFill>
              </a:rPr>
              <a:t>auch bekannt als N</a:t>
            </a:r>
            <a:r>
              <a:rPr lang="en-US" sz="1200" i="1" dirty="0">
                <a:solidFill>
                  <a:srgbClr val="0000FF"/>
                </a:solidFill>
              </a:rPr>
              <a:t>. ophthalmicus</a:t>
            </a:r>
            <a:r>
              <a:rPr lang="en-US" sz="1200" dirty="0">
                <a:solidFill>
                  <a:srgbClr val="0000FF"/>
                </a:solidFill>
              </a:rPr>
              <a:t>).</a:t>
            </a:r>
          </a:p>
          <a:p>
            <a:r>
              <a:rPr lang="en-US" sz="1200" dirty="0"/>
              <a:t>– </a:t>
            </a:r>
            <a:r>
              <a:rPr lang="en-US" sz="1200" dirty="0">
                <a:solidFill>
                  <a:srgbClr val="0000FF"/>
                </a:solidFill>
              </a:rPr>
              <a:t>Das Ganglion pterygopalatinum </a:t>
            </a:r>
            <a:r>
              <a:rPr lang="en-US" sz="1200" dirty="0"/>
              <a:t>befindet sich in der Fossa pterygopalatina. </a:t>
            </a:r>
            <a:r>
              <a:rPr lang="en-US" sz="1200" dirty="0">
                <a:solidFill>
                  <a:srgbClr val="0000FF"/>
                </a:solidFill>
              </a:rPr>
              <a:t>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P’sympathetisch</a:t>
            </a:r>
            <a:endParaRPr lang="en-US" sz="1400" b="1" dirty="0">
              <a:solidFill>
                <a:srgbClr val="0000FF"/>
              </a:solidFill>
            </a:endParaRPr>
          </a:p>
        </p:txBody>
      </p:sp>
    </p:spTree>
    <p:extLst>
      <p:ext uri="{BB962C8B-B14F-4D97-AF65-F5344CB8AC3E}">
        <p14:creationId xmlns:p14="http://schemas.microsoft.com/office/powerpoint/2010/main" val="378267714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CE96D2-DBFA-0CE0-6A88-0187E472E2BE}"/>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125</a:t>
            </a:fld>
            <a:endParaRPr lang="en-US" altLang="en-US"/>
          </a:p>
        </p:txBody>
      </p:sp>
      <p:sp>
        <p:nvSpPr>
          <p:cNvPr id="3" name="TextBox 2">
            <a:extLst>
              <a:ext uri="{FF2B5EF4-FFF2-40B4-BE49-F238E27FC236}">
                <a16:creationId xmlns:a16="http://schemas.microsoft.com/office/drawing/2014/main" id="{A0DBD8BC-6CB7-291E-FA3F-6F740DED7625}"/>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pic>
        <p:nvPicPr>
          <p:cNvPr id="7" name="Picture 6">
            <a:extLst>
              <a:ext uri="{FF2B5EF4-FFF2-40B4-BE49-F238E27FC236}">
                <a16:creationId xmlns:a16="http://schemas.microsoft.com/office/drawing/2014/main" id="{3B030178-652D-8CE0-C97D-87BD567BF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532" y="1327762"/>
            <a:ext cx="7324935" cy="4468535"/>
          </a:xfrm>
          <a:prstGeom prst="rect">
            <a:avLst/>
          </a:prstGeom>
        </p:spPr>
      </p:pic>
      <p:sp>
        <p:nvSpPr>
          <p:cNvPr id="4" name="Star: 5 Points 3">
            <a:extLst>
              <a:ext uri="{FF2B5EF4-FFF2-40B4-BE49-F238E27FC236}">
                <a16:creationId xmlns:a16="http://schemas.microsoft.com/office/drawing/2014/main" id="{9C8002B6-5891-FADC-E94A-C42EC19AB9BF}"/>
              </a:ext>
            </a:extLst>
          </p:cNvPr>
          <p:cNvSpPr/>
          <p:nvPr/>
        </p:nvSpPr>
        <p:spPr>
          <a:xfrm>
            <a:off x="3962400" y="1192696"/>
            <a:ext cx="463826" cy="427575"/>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2E2AAC70-A6C5-CEB2-8AFC-9DA34B2E9B90}"/>
              </a:ext>
            </a:extLst>
          </p:cNvPr>
          <p:cNvSpPr/>
          <p:nvPr/>
        </p:nvSpPr>
        <p:spPr>
          <a:xfrm>
            <a:off x="3179311" y="5503788"/>
            <a:ext cx="463826" cy="427575"/>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3F7AC5C-AF63-8F8D-89BE-E52CF95559AB}"/>
              </a:ext>
            </a:extLst>
          </p:cNvPr>
          <p:cNvSpPr/>
          <p:nvPr/>
        </p:nvSpPr>
        <p:spPr>
          <a:xfrm>
            <a:off x="2519082" y="1425388"/>
            <a:ext cx="950259" cy="1021977"/>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59A6921E-B4FC-AC97-AF52-9E9C4141BD49}"/>
              </a:ext>
            </a:extLst>
          </p:cNvPr>
          <p:cNvCxnSpPr/>
          <p:nvPr/>
        </p:nvCxnSpPr>
        <p:spPr>
          <a:xfrm>
            <a:off x="2742815" y="2114788"/>
            <a:ext cx="251396" cy="995965"/>
          </a:xfrm>
          <a:prstGeom prst="line">
            <a:avLst/>
          </a:prstGeom>
        </p:spPr>
        <p:style>
          <a:lnRef idx="1">
            <a:schemeClr val="accent4"/>
          </a:lnRef>
          <a:fillRef idx="0">
            <a:schemeClr val="accent4"/>
          </a:fillRef>
          <a:effectRef idx="0">
            <a:schemeClr val="accent4"/>
          </a:effectRef>
          <a:fontRef idx="minor">
            <a:schemeClr val="tx1"/>
          </a:fontRef>
        </p:style>
      </p:cxnSp>
      <p:sp>
        <p:nvSpPr>
          <p:cNvPr id="8" name="TextBox 7">
            <a:extLst>
              <a:ext uri="{FF2B5EF4-FFF2-40B4-BE49-F238E27FC236}">
                <a16:creationId xmlns:a16="http://schemas.microsoft.com/office/drawing/2014/main" id="{AFB30A8C-26A2-12B9-081F-7201301F1F53}"/>
              </a:ext>
            </a:extLst>
          </p:cNvPr>
          <p:cNvSpPr txBox="1"/>
          <p:nvPr/>
        </p:nvSpPr>
        <p:spPr>
          <a:xfrm>
            <a:off x="2256287" y="1914733"/>
            <a:ext cx="973056" cy="400110"/>
          </a:xfrm>
          <a:prstGeom prst="rect">
            <a:avLst/>
          </a:prstGeom>
          <a:solidFill>
            <a:schemeClr val="bg1"/>
          </a:solidFill>
        </p:spPr>
        <p:txBody>
          <a:bodyPr wrap="square" lIns="25400" tIns="12700" rIns="25400" bIns="12700" rtlCol="0">
            <a:spAutoFit/>
          </a:bodyPr>
          <a:lstStyle/>
          <a:p>
            <a:pPr algn="ctr">
              <a:lnSpc>
                <a:spcPts val="1200"/>
              </a:lnSpc>
            </a:pPr>
            <a:r>
              <a:rPr lang="en-US" sz="1200" dirty="0"/>
              <a:t>Ophthalmischer Nerv</a:t>
            </a:r>
          </a:p>
        </p:txBody>
      </p:sp>
      <p:sp>
        <p:nvSpPr>
          <p:cNvPr id="11" name="TextBox 10">
            <a:extLst>
              <a:ext uri="{FF2B5EF4-FFF2-40B4-BE49-F238E27FC236}">
                <a16:creationId xmlns:a16="http://schemas.microsoft.com/office/drawing/2014/main" id="{3A9CE632-42B2-AA0B-D213-8848BD275F49}"/>
              </a:ext>
            </a:extLst>
          </p:cNvPr>
          <p:cNvSpPr txBox="1"/>
          <p:nvPr/>
        </p:nvSpPr>
        <p:spPr>
          <a:xfrm>
            <a:off x="2843440" y="4844088"/>
            <a:ext cx="567784" cy="276999"/>
          </a:xfrm>
          <a:prstGeom prst="rect">
            <a:avLst/>
          </a:prstGeom>
          <a:noFill/>
        </p:spPr>
        <p:txBody>
          <a:bodyPr wrap="square" lIns="25400" tIns="12700" rIns="25400" bIns="12700" rtlCol="0">
            <a:spAutoFit/>
          </a:bodyPr>
          <a:lstStyle/>
          <a:p>
            <a:r>
              <a:rPr lang="en-US" sz="1200" dirty="0"/>
              <a:t>Nerv</a:t>
            </a:r>
          </a:p>
        </p:txBody>
      </p:sp>
      <p:cxnSp>
        <p:nvCxnSpPr>
          <p:cNvPr id="13" name="Straight Connector 12">
            <a:extLst>
              <a:ext uri="{FF2B5EF4-FFF2-40B4-BE49-F238E27FC236}">
                <a16:creationId xmlns:a16="http://schemas.microsoft.com/office/drawing/2014/main" id="{AF4446EC-EF5C-1FAC-2419-50317A7AEC6B}"/>
              </a:ext>
            </a:extLst>
          </p:cNvPr>
          <p:cNvCxnSpPr/>
          <p:nvPr/>
        </p:nvCxnSpPr>
        <p:spPr>
          <a:xfrm>
            <a:off x="2778675" y="4862018"/>
            <a:ext cx="726526"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9176480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rgbClr val="0000FF"/>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rgbClr val="0000FF"/>
                </a:solidFill>
              </a:rPr>
              <a:t>Sie wissen (da wir dies gerade behandelt haben), dass die zum Pterygopalatine-Ganglion führenden parasympathischen Nervenfasern ihren Ursprung im  oberen Speichelkern  haben. </a:t>
            </a:r>
            <a:r>
              <a:rPr lang="en-US" sz="1200" i="1" dirty="0">
                <a:solidFill>
                  <a:srgbClr val="CCFFCC"/>
                </a:solidFill>
              </a:rPr>
              <a:t>Aus welchem Kern stammen die zum Ziliarganglion führenden parasympathischen Nervenfasern?</a:t>
            </a:r>
          </a:p>
          <a:p>
            <a:r>
              <a:rPr lang="en-US" sz="1200" dirty="0">
                <a:solidFill>
                  <a:srgbClr val="CCFFCC"/>
                </a:solidFill>
              </a:rPr>
              <a:t>Der  Edinger-Westphal-Kern</a:t>
            </a:r>
          </a:p>
        </p:txBody>
      </p:sp>
      <p:sp>
        <p:nvSpPr>
          <p:cNvPr id="27" name="Rectangle 26">
            <a:extLst>
              <a:ext uri="{FF2B5EF4-FFF2-40B4-BE49-F238E27FC236}">
                <a16:creationId xmlns:a16="http://schemas.microsoft.com/office/drawing/2014/main" id="{572F5276-C903-F407-2A35-406A7C303690}"/>
              </a:ext>
            </a:extLst>
          </p:cNvPr>
          <p:cNvSpPr/>
          <p:nvPr/>
        </p:nvSpPr>
        <p:spPr>
          <a:xfrm>
            <a:off x="6906389" y="3704448"/>
            <a:ext cx="1529473" cy="210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Tree>
    <p:extLst>
      <p:ext uri="{BB962C8B-B14F-4D97-AF65-F5344CB8AC3E}">
        <p14:creationId xmlns:p14="http://schemas.microsoft.com/office/powerpoint/2010/main" val="111034376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rgbClr val="0000FF"/>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rgbClr val="0000FF"/>
                </a:solidFill>
              </a:rPr>
              <a:t>Sie wissen (da wir dies gerade behandelt haben), dass die zum Pterygopalatine-Ganglion führenden parasympathischen Nervenfasern ihren Ursprung im  oberen Speichelkern  haben. </a:t>
            </a:r>
            <a:r>
              <a:rPr lang="en-US" sz="1200" i="1" dirty="0">
                <a:solidFill>
                  <a:srgbClr val="CCFFCC"/>
                </a:solidFill>
              </a:rPr>
              <a:t>Aus welchem Kern stammen die zum Ziliarganglion führenden parasympathischen Nervenfasern?</a:t>
            </a:r>
          </a:p>
          <a:p>
            <a:r>
              <a:rPr lang="en-US" sz="1200" dirty="0">
                <a:solidFill>
                  <a:srgbClr val="CCFFCC"/>
                </a:solidFill>
              </a:rPr>
              <a:t>Der  Edinger-Westphal-Kern</a:t>
            </a:r>
          </a:p>
        </p:txBody>
      </p:sp>
    </p:spTree>
    <p:extLst>
      <p:ext uri="{BB962C8B-B14F-4D97-AF65-F5344CB8AC3E}">
        <p14:creationId xmlns:p14="http://schemas.microsoft.com/office/powerpoint/2010/main" val="8384483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rgbClr val="0000FF"/>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a:t>
            </a:r>
            <a:r>
              <a:rPr lang="en-US" sz="1200" dirty="0" err="1">
                <a:solidFill>
                  <a:schemeClr val="bg1">
                    <a:lumMod val="75000"/>
                  </a:schemeClr>
                </a:solidFill>
              </a:rPr>
              <a:t>Hirnnerv</a:t>
            </a:r>
            <a:r>
              <a:rPr lang="en-US" sz="1200" dirty="0">
                <a:solidFill>
                  <a:schemeClr val="bg1">
                    <a:lumMod val="75000"/>
                  </a:schemeClr>
                </a:solidFill>
              </a:rPr>
              <a:t>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rgbClr val="0000FF"/>
                </a:solidFill>
              </a:rPr>
              <a:t>Sie wissen (da wir dies gerade behandelt haben), dass die zum Pterygopalatine-Ganglion führenden parasympathischen Nervenfasern ihren Ursprung im  oberen Speichelkern  haben. </a:t>
            </a:r>
            <a:r>
              <a:rPr lang="en-US" sz="1200" i="1" dirty="0"/>
              <a:t>Aus welchem Kern stammen die zum Ziliarganglion führenden parasympathischen Nervenfasern?</a:t>
            </a:r>
            <a:endParaRPr lang="en-US" sz="1400" i="1" dirty="0">
              <a:solidFill>
                <a:srgbClr val="CCFFCC"/>
              </a:solidFill>
            </a:endParaRPr>
          </a:p>
          <a:p>
            <a:r>
              <a:rPr lang="en-US" sz="1200" dirty="0">
                <a:solidFill>
                  <a:srgbClr val="CCFFCC"/>
                </a:solidFill>
              </a:rPr>
              <a:t>Der  Edinger-Westphal-Kern</a:t>
            </a:r>
          </a:p>
        </p:txBody>
      </p:sp>
    </p:spTree>
    <p:extLst>
      <p:ext uri="{BB962C8B-B14F-4D97-AF65-F5344CB8AC3E}">
        <p14:creationId xmlns:p14="http://schemas.microsoft.com/office/powerpoint/2010/main" val="41750125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129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rgbClr val="0000FF"/>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rgbClr val="0000FF"/>
                </a:solidFill>
              </a:rPr>
              <a:t>Sie wissen (da wir dies gerade behandelt haben), dass die zum Pterygopalatine-Ganglion führenden parasympathischen Nervenfasern ihren Ursprung im  oberen Speichelkern  haben. </a:t>
            </a:r>
            <a:r>
              <a:rPr lang="en-US" sz="1200" i="1" dirty="0"/>
              <a:t>Aus welchem Kern stammen die zum Ziliarganglion führenden parasympathischen Nervenfasern?</a:t>
            </a:r>
          </a:p>
          <a:p>
            <a:r>
              <a:rPr lang="en-US" sz="1200" dirty="0"/>
              <a:t>Der  Edinger-Westphal-Kern</a:t>
            </a:r>
          </a:p>
        </p:txBody>
      </p:sp>
      <p:sp>
        <p:nvSpPr>
          <p:cNvPr id="35" name="Rectangle 34">
            <a:extLst>
              <a:ext uri="{FF2B5EF4-FFF2-40B4-BE49-F238E27FC236}">
                <a16:creationId xmlns:a16="http://schemas.microsoft.com/office/drawing/2014/main" id="{5E343930-EE9B-DB7C-D0F8-3DC9BF495A58}"/>
              </a:ext>
            </a:extLst>
          </p:cNvPr>
          <p:cNvSpPr/>
          <p:nvPr/>
        </p:nvSpPr>
        <p:spPr>
          <a:xfrm>
            <a:off x="2935502" y="4217125"/>
            <a:ext cx="1529473" cy="210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Eponym-Eponym</a:t>
            </a:r>
          </a:p>
        </p:txBody>
      </p:sp>
    </p:spTree>
    <p:extLst>
      <p:ext uri="{BB962C8B-B14F-4D97-AF65-F5344CB8AC3E}">
        <p14:creationId xmlns:p14="http://schemas.microsoft.com/office/powerpoint/2010/main" val="1091126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p>
          <a:p>
            <a:endParaRPr lang="en-US" sz="1400" dirty="0">
              <a:solidFill>
                <a:srgbClr val="0000FF"/>
              </a:solidFill>
            </a:endParaRPr>
          </a:p>
          <a:p>
            <a:r>
              <a:rPr lang="en-US" sz="1200" i="1" dirty="0"/>
              <a:t>Sind dies große, einzelne Strukturen, ähnlich wie die Haupttränendrüse?</a:t>
            </a:r>
            <a:endParaRPr lang="en-US" sz="1400" i="1" dirty="0">
              <a:solidFill>
                <a:srgbClr val="CCFFCC"/>
              </a:solidFill>
            </a:endParaRPr>
          </a:p>
          <a:p>
            <a:r>
              <a:rPr lang="en-US" sz="1200" dirty="0">
                <a:solidFill>
                  <a:srgbClr val="CCFFCC"/>
                </a:solidFill>
              </a:rPr>
              <a:t>Nein, es handelt sich um zwei </a:t>
            </a:r>
            <a:r>
              <a:rPr lang="en-US" sz="1200" i="1" dirty="0">
                <a:solidFill>
                  <a:srgbClr val="CCFFCC"/>
                </a:solidFill>
              </a:rPr>
              <a:t>Gruppen </a:t>
            </a:r>
            <a:r>
              <a:rPr lang="en-US" sz="1200" dirty="0">
                <a:solidFill>
                  <a:srgbClr val="CCFFCC"/>
                </a:solidFill>
              </a:rPr>
              <a:t>von (wesentlich kleineren) Drüsen, die über die gesamte Augenhöhle verteilt sind</a:t>
            </a:r>
          </a:p>
          <a:p>
            <a:endParaRPr lang="en-US" sz="1400" dirty="0">
              <a:solidFill>
                <a:srgbClr val="CCFFCC"/>
              </a:solidFill>
            </a:endParaRPr>
          </a:p>
          <a:p>
            <a:r>
              <a:rPr lang="en-US" sz="1200" i="1" dirty="0">
                <a:solidFill>
                  <a:srgbClr val="CCFFCC"/>
                </a:solidFill>
              </a:rPr>
              <a:t>Welche sind zahlreicher – die Krauss-Drüsen oder die </a:t>
            </a:r>
            <a:r>
              <a:rPr lang="en-US" sz="1200" i="1" dirty="0" err="1">
                <a:solidFill>
                  <a:srgbClr val="CCFFCC"/>
                </a:solidFill>
              </a:rPr>
              <a:t>Wolfring-</a:t>
            </a:r>
            <a:r>
              <a:rPr lang="en-US" sz="1200" i="1" dirty="0">
                <a:solidFill>
                  <a:srgbClr val="CCFFCC"/>
                </a:solidFill>
              </a:rPr>
              <a:t>Drüsen?</a:t>
            </a: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709829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rgbClr val="0000FF"/>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rgbClr val="0000FF"/>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rgbClr val="0000FF"/>
                </a:solidFill>
              </a:rPr>
              <a:t>Sie wissen (da wir dies gerade behandelt haben), dass die zum Pterygopalatine-Ganglion führenden parasympathischen Nervenfasern ihren Ursprung im  oberen Speichelkern  haben. </a:t>
            </a:r>
            <a:r>
              <a:rPr lang="en-US" sz="1200" i="1" dirty="0"/>
              <a:t>Aus welchem Kern stammen die zum Ziliarganglion führenden parasympathischen Nervenfasern?</a:t>
            </a:r>
          </a:p>
          <a:p>
            <a:r>
              <a:rPr lang="en-US" sz="1200" dirty="0"/>
              <a:t>Der  Edinger-Westphal-Kern</a:t>
            </a:r>
          </a:p>
        </p:txBody>
      </p:sp>
    </p:spTree>
    <p:extLst>
      <p:ext uri="{BB962C8B-B14F-4D97-AF65-F5344CB8AC3E}">
        <p14:creationId xmlns:p14="http://schemas.microsoft.com/office/powerpoint/2010/main" val="22936579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endParaRPr lang="en-US" sz="1400" i="1" dirty="0">
              <a:solidFill>
                <a:srgbClr val="FFCCFF"/>
              </a:solidFill>
            </a:endParaRPr>
          </a:p>
          <a:p>
            <a:r>
              <a:rPr lang="en-US" sz="1200" dirty="0">
                <a:solidFill>
                  <a:srgbClr val="FFCCFF"/>
                </a:solidFill>
              </a:rPr>
              <a:t>Der Nervus petrosus major</a:t>
            </a:r>
          </a:p>
          <a:p>
            <a:endParaRPr lang="en-US" sz="1400" dirty="0">
              <a:solidFill>
                <a:srgbClr val="FFCCFF"/>
              </a:solidFill>
            </a:endParaRPr>
          </a:p>
          <a:p>
            <a:r>
              <a:rPr lang="en-US" sz="1200" i="1" dirty="0">
                <a:solidFill>
                  <a:srgbClr val="FFCCFF"/>
                </a:solidFill>
              </a:rPr>
              <a:t>Der Nervus petrosus major verlässt den Schädel (und tritt in die Fossa pterygopalatina ein) über einen benannten Kanal. Wie lautet dessen Name?</a:t>
            </a:r>
          </a:p>
          <a:p>
            <a:r>
              <a:rPr lang="en-US" sz="1200" dirty="0">
                <a:solidFill>
                  <a:srgbClr val="FFCCFF"/>
                </a:solidFill>
              </a:rPr>
              <a:t>Der Pterygoidkanal (auch bekannt als </a:t>
            </a:r>
            <a:r>
              <a:rPr lang="en-US" sz="1200" dirty="0" err="1">
                <a:solidFill>
                  <a:srgbClr val="FFCCFF"/>
                </a:solidFill>
              </a:rPr>
              <a:t>Vidian</a:t>
            </a:r>
            <a:r>
              <a:rPr lang="en-US" sz="1200" dirty="0">
                <a:solidFill>
                  <a:srgbClr val="FFCCFF"/>
                </a:solidFill>
              </a:rPr>
              <a:t>-Kanal)</a:t>
            </a:r>
          </a:p>
        </p:txBody>
      </p:sp>
    </p:spTree>
    <p:extLst>
      <p:ext uri="{BB962C8B-B14F-4D97-AF65-F5344CB8AC3E}">
        <p14:creationId xmlns:p14="http://schemas.microsoft.com/office/powerpoint/2010/main" val="20924828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132</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rgbClr val="0000FF"/>
                </a:solidFill>
              </a:rPr>
              <a:t>Der Nervus petrosus major</a:t>
            </a:r>
          </a:p>
          <a:p>
            <a:endParaRPr lang="en-US" sz="1400" dirty="0">
              <a:solidFill>
                <a:srgbClr val="FFCCFF"/>
              </a:solidFill>
            </a:endParaRPr>
          </a:p>
          <a:p>
            <a:r>
              <a:rPr lang="en-US" sz="1200" i="1" dirty="0">
                <a:solidFill>
                  <a:srgbClr val="FFCCFF"/>
                </a:solidFill>
              </a:rPr>
              <a:t>Der Nervus petrosus major verlässt den Schädel (und tritt in die Fossa pterygopalatina ein) über einen benannten Kanal. Wie lautet dessen Name?</a:t>
            </a:r>
          </a:p>
          <a:p>
            <a:r>
              <a:rPr lang="en-US" sz="1200" dirty="0">
                <a:solidFill>
                  <a:srgbClr val="FFCCFF"/>
                </a:solidFill>
              </a:rPr>
              <a:t>Der Pterygoidkanal (auch bekannt als </a:t>
            </a:r>
            <a:r>
              <a:rPr lang="en-US" sz="1200" dirty="0" err="1">
                <a:solidFill>
                  <a:srgbClr val="FFCCFF"/>
                </a:solidFill>
              </a:rPr>
              <a:t>Vidian</a:t>
            </a:r>
            <a:r>
              <a:rPr lang="en-US" sz="1200" dirty="0">
                <a:solidFill>
                  <a:srgbClr val="FFCCFF"/>
                </a:solidFill>
              </a:rPr>
              <a:t>-Kanal)</a:t>
            </a:r>
          </a:p>
        </p:txBody>
      </p:sp>
      <p:sp>
        <p:nvSpPr>
          <p:cNvPr id="35" name="Rectangle 34">
            <a:extLst>
              <a:ext uri="{FF2B5EF4-FFF2-40B4-BE49-F238E27FC236}">
                <a16:creationId xmlns:a16="http://schemas.microsoft.com/office/drawing/2014/main" id="{D1D8567D-E4FF-EB3A-842D-1C60C1260896}"/>
              </a:ext>
            </a:extLst>
          </p:cNvPr>
          <p:cNvSpPr/>
          <p:nvPr/>
        </p:nvSpPr>
        <p:spPr>
          <a:xfrm>
            <a:off x="1811436" y="2587412"/>
            <a:ext cx="774200" cy="261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endParaRPr lang="en-US" sz="1200" dirty="0">
              <a:solidFill>
                <a:schemeClr val="tx1"/>
              </a:solidFill>
            </a:endParaRPr>
          </a:p>
        </p:txBody>
      </p:sp>
    </p:spTree>
    <p:extLst>
      <p:ext uri="{BB962C8B-B14F-4D97-AF65-F5344CB8AC3E}">
        <p14:creationId xmlns:p14="http://schemas.microsoft.com/office/powerpoint/2010/main" val="120991694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133</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rgbClr val="0000FF"/>
                </a:solidFill>
              </a:rPr>
              <a:t>Der Nervus petrosus major</a:t>
            </a:r>
            <a:endParaRPr lang="en-US" sz="1400" dirty="0">
              <a:solidFill>
                <a:srgbClr val="FFCCFF"/>
              </a:solidFill>
            </a:endParaRPr>
          </a:p>
          <a:p>
            <a:endParaRPr lang="en-US" sz="1400" dirty="0">
              <a:solidFill>
                <a:srgbClr val="FFCCFF"/>
              </a:solidFill>
            </a:endParaRPr>
          </a:p>
          <a:p>
            <a:r>
              <a:rPr lang="en-US" sz="1200" i="1" dirty="0">
                <a:solidFill>
                  <a:srgbClr val="FFCCFF"/>
                </a:solidFill>
              </a:rPr>
              <a:t>Der Nervus petrosus major verlässt den Schädel (und tritt in die Fossa pterygopalatina ein) über einen benannten Kanal. Wie lautet dessen Name?</a:t>
            </a:r>
          </a:p>
          <a:p>
            <a:r>
              <a:rPr lang="en-US" sz="1200" dirty="0">
                <a:solidFill>
                  <a:srgbClr val="FFCCFF"/>
                </a:solidFill>
              </a:rPr>
              <a:t>Der Pterygoidkanal (auch bekannt als </a:t>
            </a:r>
            <a:r>
              <a:rPr lang="en-US" sz="1200" dirty="0" err="1">
                <a:solidFill>
                  <a:srgbClr val="FFCCFF"/>
                </a:solidFill>
              </a:rPr>
              <a:t>Vidian</a:t>
            </a:r>
            <a:r>
              <a:rPr lang="en-US" sz="1200" dirty="0">
                <a:solidFill>
                  <a:srgbClr val="FFCCFF"/>
                </a:solidFill>
              </a:rPr>
              <a:t>-Kanal)</a:t>
            </a:r>
          </a:p>
        </p:txBody>
      </p:sp>
    </p:spTree>
    <p:extLst>
      <p:ext uri="{BB962C8B-B14F-4D97-AF65-F5344CB8AC3E}">
        <p14:creationId xmlns:p14="http://schemas.microsoft.com/office/powerpoint/2010/main" val="167894840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rgbClr val="FFCCFF"/>
              </a:solidFill>
            </a:endParaRPr>
          </a:p>
          <a:p>
            <a:r>
              <a:rPr lang="en-US" sz="1200" i="1" dirty="0">
                <a:solidFill>
                  <a:srgbClr val="FFCCFF"/>
                </a:solidFill>
              </a:rPr>
              <a:t>Der Nervus petrosus major verlässt den Schädel (und tritt in die Fossa pterygopalatina ein) über einen benannten Kanal. Wie lautet dessen Name?</a:t>
            </a:r>
          </a:p>
          <a:p>
            <a:r>
              <a:rPr lang="en-US" sz="1200" dirty="0">
                <a:solidFill>
                  <a:srgbClr val="FFCCFF"/>
                </a:solidFill>
              </a:rPr>
              <a:t>Der Pterygoidkanal (auch bekannt als </a:t>
            </a:r>
            <a:r>
              <a:rPr lang="en-US" sz="1200" dirty="0" err="1">
                <a:solidFill>
                  <a:srgbClr val="FFCCFF"/>
                </a:solidFill>
              </a:rPr>
              <a:t>Vidian</a:t>
            </a:r>
            <a:r>
              <a:rPr lang="en-US" sz="1200" dirty="0">
                <a:solidFill>
                  <a:srgbClr val="FFCCFF"/>
                </a:solidFill>
              </a:rPr>
              <a:t>-Kanal)</a:t>
            </a:r>
          </a:p>
        </p:txBody>
      </p:sp>
      <p:sp>
        <p:nvSpPr>
          <p:cNvPr id="35" name="Rectangle 34">
            <a:extLst>
              <a:ext uri="{FF2B5EF4-FFF2-40B4-BE49-F238E27FC236}">
                <a16:creationId xmlns:a16="http://schemas.microsoft.com/office/drawing/2014/main" id="{3D39864E-19E0-35E5-4C80-0C52A0F843D6}"/>
              </a:ext>
            </a:extLst>
          </p:cNvPr>
          <p:cNvSpPr/>
          <p:nvPr/>
        </p:nvSpPr>
        <p:spPr>
          <a:xfrm>
            <a:off x="578346" y="2906104"/>
            <a:ext cx="662608" cy="3828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bg1">
                    <a:lumMod val="50000"/>
                  </a:schemeClr>
                </a:solidFill>
              </a:rPr>
              <a:t>Größer?</a:t>
            </a:r>
          </a:p>
          <a:p>
            <a:pPr algn="ctr">
              <a:lnSpc>
                <a:spcPts val="700"/>
              </a:lnSpc>
            </a:pPr>
            <a:r>
              <a:rPr lang="en-US" sz="1200" b="1" dirty="0">
                <a:solidFill>
                  <a:schemeClr val="tx1"/>
                </a:solidFill>
              </a:rPr>
              <a:t>kleiner?</a:t>
            </a:r>
          </a:p>
          <a:p>
            <a:pPr algn="ctr">
              <a:lnSpc>
                <a:spcPts val="700"/>
              </a:lnSpc>
            </a:pPr>
            <a:r>
              <a:rPr lang="en-US" sz="1200" b="1" dirty="0">
                <a:solidFill>
                  <a:schemeClr val="tx1"/>
                </a:solidFill>
              </a:rPr>
              <a:t>tief?</a:t>
            </a:r>
          </a:p>
        </p:txBody>
      </p:sp>
      <p:sp>
        <p:nvSpPr>
          <p:cNvPr id="37" name="Arrow: Left 36">
            <a:extLst>
              <a:ext uri="{FF2B5EF4-FFF2-40B4-BE49-F238E27FC236}">
                <a16:creationId xmlns:a16="http://schemas.microsoft.com/office/drawing/2014/main" id="{4787F19C-0AD7-80D4-FE73-7EE8A6637E0A}"/>
              </a:ext>
            </a:extLst>
          </p:cNvPr>
          <p:cNvSpPr/>
          <p:nvPr/>
        </p:nvSpPr>
        <p:spPr>
          <a:xfrm>
            <a:off x="1176258" y="2204382"/>
            <a:ext cx="4443445" cy="1854151"/>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r>
              <a:rPr lang="en-US" sz="1200" i="1" dirty="0">
                <a:solidFill>
                  <a:schemeClr val="bg1"/>
                </a:solidFill>
              </a:rPr>
              <a:t>Sind </a:t>
            </a:r>
            <a:r>
              <a:rPr lang="en-US" sz="1200" dirty="0">
                <a:solidFill>
                  <a:schemeClr val="bg1"/>
                </a:solidFill>
              </a:rPr>
              <a:t>der kleine </a:t>
            </a:r>
            <a:r>
              <a:rPr lang="en-US" sz="1200" i="1" dirty="0">
                <a:solidFill>
                  <a:schemeClr val="bg1"/>
                </a:solidFill>
              </a:rPr>
              <a:t>und </a:t>
            </a:r>
            <a:r>
              <a:rPr lang="en-US" sz="1200" dirty="0">
                <a:solidFill>
                  <a:schemeClr val="bg1"/>
                </a:solidFill>
              </a:rPr>
              <a:t>der tiefe Nervus petrosus </a:t>
            </a:r>
            <a:r>
              <a:rPr lang="en-US" sz="1200" i="1" dirty="0">
                <a:solidFill>
                  <a:schemeClr val="bg1"/>
                </a:solidFill>
              </a:rPr>
              <a:t>echte Nerven oder nur für diese Frage erfunden?</a:t>
            </a:r>
          </a:p>
          <a:p>
            <a:r>
              <a:rPr lang="en-US" sz="1200" dirty="0">
                <a:solidFill>
                  <a:srgbClr val="0070C0"/>
                </a:solidFill>
              </a:rPr>
              <a:t>Es handelt sich um echte Nerven; wir werden gleich darauf zurückkommen</a:t>
            </a:r>
          </a:p>
        </p:txBody>
      </p:sp>
    </p:spTree>
    <p:extLst>
      <p:ext uri="{BB962C8B-B14F-4D97-AF65-F5344CB8AC3E}">
        <p14:creationId xmlns:p14="http://schemas.microsoft.com/office/powerpoint/2010/main" val="87059813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rgbClr val="FFCCFF"/>
              </a:solidFill>
            </a:endParaRPr>
          </a:p>
          <a:p>
            <a:r>
              <a:rPr lang="en-US" sz="1200" i="1" dirty="0">
                <a:solidFill>
                  <a:srgbClr val="FFCCFF"/>
                </a:solidFill>
              </a:rPr>
              <a:t>Der Nervus petrosus major verlässt den Schädel (und tritt in die Fossa pterygopalatina ein) über einen benannten Kanal. Wie lautet dessen Name?</a:t>
            </a:r>
          </a:p>
          <a:p>
            <a:r>
              <a:rPr lang="en-US" sz="1200" dirty="0">
                <a:solidFill>
                  <a:srgbClr val="FFCCFF"/>
                </a:solidFill>
              </a:rPr>
              <a:t>Der Pterygoidkanal (auch bekannt als </a:t>
            </a:r>
            <a:r>
              <a:rPr lang="en-US" sz="1200" dirty="0" err="1">
                <a:solidFill>
                  <a:srgbClr val="FFCCFF"/>
                </a:solidFill>
              </a:rPr>
              <a:t>Vidian</a:t>
            </a:r>
            <a:r>
              <a:rPr lang="en-US" sz="1200" dirty="0">
                <a:solidFill>
                  <a:srgbClr val="FFCCFF"/>
                </a:solidFill>
              </a:rPr>
              <a:t>-Kanal)</a:t>
            </a:r>
          </a:p>
        </p:txBody>
      </p:sp>
      <p:sp>
        <p:nvSpPr>
          <p:cNvPr id="35" name="Rectangle 34">
            <a:extLst>
              <a:ext uri="{FF2B5EF4-FFF2-40B4-BE49-F238E27FC236}">
                <a16:creationId xmlns:a16="http://schemas.microsoft.com/office/drawing/2014/main" id="{3D39864E-19E0-35E5-4C80-0C52A0F843D6}"/>
              </a:ext>
            </a:extLst>
          </p:cNvPr>
          <p:cNvSpPr/>
          <p:nvPr/>
        </p:nvSpPr>
        <p:spPr>
          <a:xfrm>
            <a:off x="578346" y="2906104"/>
            <a:ext cx="662608" cy="3828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bg1">
                    <a:lumMod val="50000"/>
                  </a:schemeClr>
                </a:solidFill>
              </a:rPr>
              <a:t>Größer?</a:t>
            </a:r>
          </a:p>
          <a:p>
            <a:pPr algn="ctr">
              <a:lnSpc>
                <a:spcPts val="700"/>
              </a:lnSpc>
            </a:pPr>
            <a:r>
              <a:rPr lang="en-US" sz="1200" b="1" dirty="0">
                <a:solidFill>
                  <a:schemeClr val="tx1"/>
                </a:solidFill>
              </a:rPr>
              <a:t>kleiner?</a:t>
            </a:r>
          </a:p>
          <a:p>
            <a:pPr algn="ctr">
              <a:lnSpc>
                <a:spcPts val="700"/>
              </a:lnSpc>
            </a:pPr>
            <a:r>
              <a:rPr lang="en-US" sz="1200" b="1" dirty="0">
                <a:solidFill>
                  <a:schemeClr val="tx1"/>
                </a:solidFill>
              </a:rPr>
              <a:t>tief?</a:t>
            </a:r>
          </a:p>
        </p:txBody>
      </p:sp>
      <p:sp>
        <p:nvSpPr>
          <p:cNvPr id="37" name="Arrow: Left 36">
            <a:extLst>
              <a:ext uri="{FF2B5EF4-FFF2-40B4-BE49-F238E27FC236}">
                <a16:creationId xmlns:a16="http://schemas.microsoft.com/office/drawing/2014/main" id="{4787F19C-0AD7-80D4-FE73-7EE8A6637E0A}"/>
              </a:ext>
            </a:extLst>
          </p:cNvPr>
          <p:cNvSpPr/>
          <p:nvPr/>
        </p:nvSpPr>
        <p:spPr>
          <a:xfrm>
            <a:off x="1176258" y="2204382"/>
            <a:ext cx="4443445" cy="1854151"/>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r>
              <a:rPr lang="en-US" sz="1200" i="1" dirty="0">
                <a:solidFill>
                  <a:schemeClr val="bg1"/>
                </a:solidFill>
              </a:rPr>
              <a:t>Sind </a:t>
            </a:r>
            <a:r>
              <a:rPr lang="en-US" sz="1200" dirty="0">
                <a:solidFill>
                  <a:schemeClr val="bg1"/>
                </a:solidFill>
              </a:rPr>
              <a:t>der kleine </a:t>
            </a:r>
            <a:r>
              <a:rPr lang="en-US" sz="1200" i="1" dirty="0">
                <a:solidFill>
                  <a:schemeClr val="bg1"/>
                </a:solidFill>
              </a:rPr>
              <a:t>und </a:t>
            </a:r>
            <a:r>
              <a:rPr lang="en-US" sz="1200" dirty="0">
                <a:solidFill>
                  <a:schemeClr val="bg1"/>
                </a:solidFill>
              </a:rPr>
              <a:t>der tiefe Nervus petrosus </a:t>
            </a:r>
            <a:r>
              <a:rPr lang="en-US" sz="1200" i="1" dirty="0">
                <a:solidFill>
                  <a:schemeClr val="bg1"/>
                </a:solidFill>
              </a:rPr>
              <a:t>echte Nerven oder nur für diese Frage erfunden?</a:t>
            </a:r>
          </a:p>
          <a:p>
            <a:r>
              <a:rPr lang="en-US" sz="1200" dirty="0">
                <a:solidFill>
                  <a:schemeClr val="bg1"/>
                </a:solidFill>
              </a:rPr>
              <a:t>Es handelt sich um echte Nerven; wir werden gleich darauf zurückkommen</a:t>
            </a:r>
          </a:p>
        </p:txBody>
      </p:sp>
    </p:spTree>
    <p:extLst>
      <p:ext uri="{BB962C8B-B14F-4D97-AF65-F5344CB8AC3E}">
        <p14:creationId xmlns:p14="http://schemas.microsoft.com/office/powerpoint/2010/main" val="32234135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rgbClr val="0000FF"/>
                </a:solidFill>
              </a:rPr>
              <a:t>Der Nervus petrosus major</a:t>
            </a:r>
          </a:p>
          <a:p>
            <a:endParaRPr lang="en-US" sz="1400" dirty="0">
              <a:solidFill>
                <a:srgbClr val="0000FF"/>
              </a:solidFill>
            </a:endParaRPr>
          </a:p>
          <a:p>
            <a:r>
              <a:rPr lang="en-US" sz="1200" i="1" dirty="0">
                <a:solidFill>
                  <a:srgbClr val="0000FF"/>
                </a:solidFill>
              </a:rPr>
              <a:t>Der Nervus petrosus major verlässt den Schädel (und tritt in die Fossa pterygopalatina ein) über einen benannten Kanal. Wie lautet dessen Name?</a:t>
            </a:r>
            <a:endParaRPr lang="en-US" sz="1400" i="1" dirty="0">
              <a:solidFill>
                <a:srgbClr val="FFCCFF"/>
              </a:solidFill>
            </a:endParaRPr>
          </a:p>
          <a:p>
            <a:r>
              <a:rPr lang="en-US" sz="1200" dirty="0">
                <a:solidFill>
                  <a:srgbClr val="FFCCFF"/>
                </a:solidFill>
              </a:rPr>
              <a:t>Der Pterygoidkanal (auch bekannt als </a:t>
            </a:r>
            <a:r>
              <a:rPr lang="en-US" sz="1200" dirty="0" err="1">
                <a:solidFill>
                  <a:srgbClr val="FFCCFF"/>
                </a:solidFill>
              </a:rPr>
              <a:t>Vidian</a:t>
            </a:r>
            <a:r>
              <a:rPr lang="en-US" sz="1200" dirty="0">
                <a:solidFill>
                  <a:srgbClr val="FFCCFF"/>
                </a:solidFill>
              </a:rPr>
              <a:t>-Kanal)</a:t>
            </a:r>
          </a:p>
        </p:txBody>
      </p:sp>
    </p:spTree>
    <p:extLst>
      <p:ext uri="{BB962C8B-B14F-4D97-AF65-F5344CB8AC3E}">
        <p14:creationId xmlns:p14="http://schemas.microsoft.com/office/powerpoint/2010/main" val="136672927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rgbClr val="0000FF"/>
                </a:solidFill>
              </a:rPr>
              <a:t>Der Nervus petrosus major</a:t>
            </a:r>
          </a:p>
          <a:p>
            <a:endParaRPr lang="en-US" sz="1400" dirty="0">
              <a:solidFill>
                <a:srgbClr val="0000FF"/>
              </a:solidFill>
            </a:endParaRPr>
          </a:p>
          <a:p>
            <a:r>
              <a:rPr lang="en-US" sz="1200" i="1" dirty="0">
                <a:solidFill>
                  <a:srgbClr val="0000FF"/>
                </a:solidFill>
              </a:rPr>
              <a:t>Der Nervus petrosus major verlässt den Schädel (und tritt in die Fossa pterygopalatina ein) über einen benannten Kanal. Wie lautet dessen Name?</a:t>
            </a:r>
          </a:p>
          <a:p>
            <a:r>
              <a:rPr lang="en-US" sz="1200" dirty="0">
                <a:solidFill>
                  <a:srgbClr val="0000FF"/>
                </a:solidFill>
              </a:rPr>
              <a:t>Der Pterygoidkanal </a:t>
            </a:r>
            <a:endParaRPr lang="en-US" sz="1400" dirty="0"/>
          </a:p>
        </p:txBody>
      </p:sp>
    </p:spTree>
    <p:extLst>
      <p:ext uri="{BB962C8B-B14F-4D97-AF65-F5344CB8AC3E}">
        <p14:creationId xmlns:p14="http://schemas.microsoft.com/office/powerpoint/2010/main" val="124748870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rgbClr val="0000FF"/>
                </a:solidFill>
              </a:rPr>
              <a:t>Der Nervus petrosus major</a:t>
            </a:r>
          </a:p>
          <a:p>
            <a:endParaRPr lang="en-US" sz="1400" dirty="0">
              <a:solidFill>
                <a:srgbClr val="0000FF"/>
              </a:solidFill>
            </a:endParaRPr>
          </a:p>
          <a:p>
            <a:r>
              <a:rPr lang="en-US" sz="1200" i="1" dirty="0">
                <a:solidFill>
                  <a:srgbClr val="0000FF"/>
                </a:solidFill>
              </a:rPr>
              <a:t>Der Nervus petrosus major verlässt den Schädel (und tritt in die Fossa pterygopalatina ein) über einen benannten Kanal. Wie lautet dessen Name?</a:t>
            </a:r>
          </a:p>
          <a:p>
            <a:r>
              <a:rPr lang="en-US" sz="1200" dirty="0">
                <a:solidFill>
                  <a:srgbClr val="0000FF"/>
                </a:solidFill>
              </a:rPr>
              <a:t>Der Pterygoidkanal </a:t>
            </a:r>
            <a:r>
              <a:rPr lang="en-US" sz="1200" dirty="0"/>
              <a:t>(auch bekannt als </a:t>
            </a:r>
            <a:r>
              <a:rPr lang="en-US" sz="1200" dirty="0" err="1"/>
              <a:t>Vidian</a:t>
            </a:r>
            <a:r>
              <a:rPr lang="en-US" sz="1200" dirty="0"/>
              <a:t>-Kanal)</a:t>
            </a:r>
          </a:p>
        </p:txBody>
      </p:sp>
      <p:sp>
        <p:nvSpPr>
          <p:cNvPr id="37" name="Rectangle 36">
            <a:extLst>
              <a:ext uri="{FF2B5EF4-FFF2-40B4-BE49-F238E27FC236}">
                <a16:creationId xmlns:a16="http://schemas.microsoft.com/office/drawing/2014/main" id="{2708FC29-A206-AB00-FEDE-86C7177C3D5C}"/>
              </a:ext>
            </a:extLst>
          </p:cNvPr>
          <p:cNvSpPr/>
          <p:nvPr/>
        </p:nvSpPr>
        <p:spPr>
          <a:xfrm>
            <a:off x="2979398" y="3408967"/>
            <a:ext cx="901649"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Eponym</a:t>
            </a:r>
          </a:p>
        </p:txBody>
      </p:sp>
    </p:spTree>
    <p:extLst>
      <p:ext uri="{BB962C8B-B14F-4D97-AF65-F5344CB8AC3E}">
        <p14:creationId xmlns:p14="http://schemas.microsoft.com/office/powerpoint/2010/main" val="309547539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139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rgbClr val="0000FF"/>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rgbClr val="0000FF"/>
                </a:solidFill>
              </a:rPr>
              <a:t>Der Nervus petrosus major</a:t>
            </a:r>
          </a:p>
          <a:p>
            <a:endParaRPr lang="en-US" sz="1400" dirty="0">
              <a:solidFill>
                <a:srgbClr val="0000FF"/>
              </a:solidFill>
            </a:endParaRPr>
          </a:p>
          <a:p>
            <a:r>
              <a:rPr lang="en-US" sz="1200" i="1" dirty="0">
                <a:solidFill>
                  <a:srgbClr val="0000FF"/>
                </a:solidFill>
              </a:rPr>
              <a:t>Der Nervus petrosus major verlässt den Schädel (und tritt in die Fossa pterygopalatina ein) über einen benannten Kanal. Wie lautet dessen Name?</a:t>
            </a:r>
          </a:p>
          <a:p>
            <a:r>
              <a:rPr lang="en-US" sz="1200" dirty="0">
                <a:solidFill>
                  <a:srgbClr val="0000FF"/>
                </a:solidFill>
              </a:rPr>
              <a:t>Der Pterygoidkanal </a:t>
            </a:r>
            <a:r>
              <a:rPr lang="en-US" sz="1200" dirty="0"/>
              <a:t>(auch bekannt als </a:t>
            </a:r>
            <a:r>
              <a:rPr lang="en-US" sz="1200" dirty="0" err="1"/>
              <a:t>Vidian</a:t>
            </a:r>
            <a:r>
              <a:rPr lang="en-US" sz="1200" dirty="0"/>
              <a:t>-Kanal)</a:t>
            </a:r>
          </a:p>
        </p:txBody>
      </p:sp>
    </p:spTree>
    <p:extLst>
      <p:ext uri="{BB962C8B-B14F-4D97-AF65-F5344CB8AC3E}">
        <p14:creationId xmlns:p14="http://schemas.microsoft.com/office/powerpoint/2010/main" val="2892542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1995418"/>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a:t>
            </a:r>
            <a:r>
              <a:rPr lang="en-US" sz="1200" i="1" dirty="0" err="1">
                <a:solidFill>
                  <a:schemeClr val="bg1">
                    <a:lumMod val="75000"/>
                  </a:schemeClr>
                </a:solidFill>
              </a:rPr>
              <a:t>nicht-Haupttränendrüsen</a:t>
            </a:r>
            <a:r>
              <a:rPr lang="en-US" sz="1200" i="1" dirty="0">
                <a:solidFill>
                  <a:schemeClr val="bg1">
                    <a:lumMod val="75000"/>
                  </a:schemeClr>
                </a:solidFill>
              </a:rPr>
              <a:t>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p>
          <a:p>
            <a:endParaRPr lang="en-US" sz="1400" dirty="0">
              <a:solidFill>
                <a:srgbClr val="0000FF"/>
              </a:solidFill>
            </a:endParaRPr>
          </a:p>
          <a:p>
            <a:r>
              <a:rPr lang="en-US" sz="1200" i="1" dirty="0"/>
              <a:t>Sind dies große, einzelne Strukturen, ähnlich wie die Haupttränendrüse?</a:t>
            </a:r>
          </a:p>
          <a:p>
            <a:r>
              <a:rPr lang="en-US" sz="1200" dirty="0"/>
              <a:t>Nein, es handelt sich um zwei </a:t>
            </a:r>
            <a:r>
              <a:rPr lang="en-US" sz="1200" i="1" dirty="0"/>
              <a:t>Gruppen </a:t>
            </a:r>
            <a:r>
              <a:rPr lang="en-US" sz="1200" dirty="0"/>
              <a:t>von (wesentlich kleineren) Drüsen, die über die gesamte Augenhöhle verteilt sind</a:t>
            </a:r>
            <a:endParaRPr lang="en-US" sz="1400" dirty="0">
              <a:solidFill>
                <a:srgbClr val="CCFFCC"/>
              </a:solidFill>
            </a:endParaRPr>
          </a:p>
          <a:p>
            <a:endParaRPr lang="en-US" sz="1400" dirty="0">
              <a:solidFill>
                <a:srgbClr val="CCFFCC"/>
              </a:solidFill>
            </a:endParaRPr>
          </a:p>
          <a:p>
            <a:r>
              <a:rPr lang="en-US" sz="1200" i="1" dirty="0">
                <a:solidFill>
                  <a:srgbClr val="CCFFCC"/>
                </a:solidFill>
              </a:rPr>
              <a:t>Welche sind zahlreicher – die Krauss-Drüsen oder die </a:t>
            </a:r>
            <a:r>
              <a:rPr lang="en-US" sz="1200" i="1" dirty="0" err="1">
                <a:solidFill>
                  <a:srgbClr val="CCFFCC"/>
                </a:solidFill>
              </a:rPr>
              <a:t>Wolfring-</a:t>
            </a:r>
            <a:r>
              <a:rPr lang="en-US" sz="1200" i="1" dirty="0">
                <a:solidFill>
                  <a:srgbClr val="CCFFCC"/>
                </a:solidFill>
              </a:rPr>
              <a:t>Drüsen?</a:t>
            </a: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282207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dirty="0">
                <a:solidFill>
                  <a:schemeClr val="bg1">
                    <a:lumMod val="75000"/>
                  </a:schemeClr>
                </a:solidFill>
              </a:rPr>
              <a:t>Der Pterygoidkanal (auch bekannt als </a:t>
            </a:r>
            <a:r>
              <a:rPr lang="en-US" sz="1200" dirty="0" err="1">
                <a:solidFill>
                  <a:schemeClr val="bg1">
                    <a:lumMod val="75000"/>
                  </a:schemeClr>
                </a:solidFill>
              </a:rPr>
              <a:t>Vidian</a:t>
            </a:r>
            <a:r>
              <a:rPr lang="en-US" sz="1200"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Wie versprochen, zurück zum Thema: Woraus besteht der Nervus petrosus </a:t>
            </a:r>
            <a:r>
              <a:rPr lang="en-US" sz="1200" b="1" i="1" dirty="0"/>
              <a:t>profundus</a:t>
            </a:r>
            <a:r>
              <a:rPr lang="en-US" sz="1200" i="1" dirty="0"/>
              <a:t>?</a:t>
            </a:r>
            <a:endParaRPr lang="en-US" sz="1400" i="1" dirty="0">
              <a:solidFill>
                <a:schemeClr val="accent1">
                  <a:lumMod val="40000"/>
                  <a:lumOff val="60000"/>
                </a:schemeClr>
              </a:solidFill>
            </a:endParaRPr>
          </a:p>
          <a:p>
            <a:r>
              <a:rPr lang="en-US" sz="1200" dirty="0">
                <a:solidFill>
                  <a:schemeClr val="accent1">
                    <a:lumMod val="40000"/>
                    <a:lumOff val="60000"/>
                  </a:schemeClr>
                </a:solidFill>
              </a:rPr>
              <a:t>Postganglionäre Sympathikusfasern, die zur Tränendrüse führen. Die Fasern durchqueren das Ganglion pterygopalatinum, bilden dort jedoch </a:t>
            </a:r>
            <a:r>
              <a:rPr lang="en-US" sz="1200" b="1" dirty="0">
                <a:solidFill>
                  <a:schemeClr val="accent1">
                    <a:lumMod val="40000"/>
                    <a:lumOff val="60000"/>
                  </a:schemeClr>
                </a:solidFill>
              </a:rPr>
              <a:t>keine </a:t>
            </a:r>
            <a:r>
              <a:rPr lang="en-US" sz="1200" dirty="0">
                <a:solidFill>
                  <a:schemeClr val="accent1">
                    <a:lumMod val="40000"/>
                    <a:lumOff val="60000"/>
                  </a:schemeClr>
                </a:solidFill>
              </a:rPr>
              <a:t>Synapsen (wie bereits erwähnt, handelt es sich um postganglionäre Fasern).</a:t>
            </a:r>
          </a:p>
          <a:p>
            <a:endParaRPr lang="en-US" sz="1400" dirty="0">
              <a:solidFill>
                <a:schemeClr val="accent1">
                  <a:lumMod val="40000"/>
                  <a:lumOff val="60000"/>
                </a:schemeClr>
              </a:solidFill>
            </a:endParaRPr>
          </a:p>
          <a:p>
            <a:r>
              <a:rPr lang="en-US" sz="1200" i="1" dirty="0">
                <a:solidFill>
                  <a:schemeClr val="accent1">
                    <a:lumMod val="40000"/>
                    <a:lumOff val="60000"/>
                  </a:schemeClr>
                </a:solidFill>
              </a:rPr>
              <a:t>Der Nervus petrosus profundus verlässt den Schädel (und tritt in die Fossa pterygopalatina ein) über einen benannten Kanal. Wie lautet dessen Name?</a:t>
            </a:r>
          </a:p>
          <a:p>
            <a:r>
              <a:rPr lang="en-US" sz="1200" dirty="0">
                <a:solidFill>
                  <a:schemeClr val="accent1">
                    <a:lumMod val="40000"/>
                    <a:lumOff val="60000"/>
                  </a:schemeClr>
                </a:solidFill>
              </a:rPr>
              <a:t>Der Pterygoidkanal (auch bekannt als </a:t>
            </a:r>
            <a:r>
              <a:rPr lang="en-US" sz="1200" dirty="0" err="1">
                <a:solidFill>
                  <a:schemeClr val="accent1">
                    <a:lumMod val="40000"/>
                    <a:lumOff val="60000"/>
                  </a:schemeClr>
                </a:solidFill>
              </a:rPr>
              <a:t>Vidian</a:t>
            </a:r>
            <a:r>
              <a:rPr lang="en-US" sz="1200" dirty="0">
                <a:solidFill>
                  <a:schemeClr val="accent1">
                    <a:lumMod val="40000"/>
                    <a:lumOff val="60000"/>
                  </a:schemeClr>
                </a:solidFill>
              </a:rPr>
              <a:t>-Kanal)</a:t>
            </a:r>
          </a:p>
        </p:txBody>
      </p:sp>
    </p:spTree>
    <p:extLst>
      <p:ext uri="{BB962C8B-B14F-4D97-AF65-F5344CB8AC3E}">
        <p14:creationId xmlns:p14="http://schemas.microsoft.com/office/powerpoint/2010/main" val="18240296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dirty="0">
                <a:solidFill>
                  <a:schemeClr val="bg1">
                    <a:lumMod val="75000"/>
                  </a:schemeClr>
                </a:solidFill>
              </a:rPr>
              <a:t>Der Pterygoidkanal (auch bekannt als </a:t>
            </a:r>
            <a:r>
              <a:rPr lang="en-US" sz="1200" dirty="0" err="1">
                <a:solidFill>
                  <a:schemeClr val="bg1">
                    <a:lumMod val="75000"/>
                  </a:schemeClr>
                </a:solidFill>
              </a:rPr>
              <a:t>Vidian</a:t>
            </a:r>
            <a:r>
              <a:rPr lang="en-US" sz="1200"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Wie versprochen, zurück zum Thema: Woraus besteht der Nervus petrosus </a:t>
            </a:r>
            <a:r>
              <a:rPr lang="en-US" sz="1200" b="1" i="1" dirty="0"/>
              <a:t>profundus</a:t>
            </a:r>
            <a:r>
              <a:rPr lang="en-US" sz="1200" i="1" dirty="0"/>
              <a:t>?</a:t>
            </a:r>
          </a:p>
          <a:p>
            <a:r>
              <a:rPr lang="en-US" sz="1200" dirty="0"/>
              <a:t>Postganglionäre Sympathikusfasern, die zur Tränendrüse führen</a:t>
            </a:r>
            <a:r>
              <a:rPr lang="en-US" sz="1200" dirty="0">
                <a:solidFill>
                  <a:schemeClr val="accent1">
                    <a:lumMod val="40000"/>
                    <a:lumOff val="60000"/>
                  </a:schemeClr>
                </a:solidFill>
              </a:rPr>
              <a:t>. Die Fasern durchqueren das Ganglion pterygopalatinum, bilden dort jedoch </a:t>
            </a:r>
            <a:r>
              <a:rPr lang="en-US" sz="1200" b="1" dirty="0">
                <a:solidFill>
                  <a:schemeClr val="accent1">
                    <a:lumMod val="40000"/>
                    <a:lumOff val="60000"/>
                  </a:schemeClr>
                </a:solidFill>
              </a:rPr>
              <a:t>keine </a:t>
            </a:r>
            <a:r>
              <a:rPr lang="en-US" sz="1200" dirty="0">
                <a:solidFill>
                  <a:schemeClr val="accent1">
                    <a:lumMod val="40000"/>
                    <a:lumOff val="60000"/>
                  </a:schemeClr>
                </a:solidFill>
              </a:rPr>
              <a:t>Synapsen (wie bereits erwähnt, handelt es sich um postganglionäre Fasern).</a:t>
            </a:r>
          </a:p>
          <a:p>
            <a:endParaRPr lang="en-US" sz="1400" dirty="0">
              <a:solidFill>
                <a:schemeClr val="accent1">
                  <a:lumMod val="40000"/>
                  <a:lumOff val="60000"/>
                </a:schemeClr>
              </a:solidFill>
            </a:endParaRPr>
          </a:p>
          <a:p>
            <a:r>
              <a:rPr lang="en-US" sz="1200" i="1" dirty="0">
                <a:solidFill>
                  <a:schemeClr val="accent1">
                    <a:lumMod val="40000"/>
                    <a:lumOff val="60000"/>
                  </a:schemeClr>
                </a:solidFill>
              </a:rPr>
              <a:t>Der Nervus petrosus profundus verlässt den Schädel (und tritt in die Fossa pterygopalatina ein) über einen benannten Kanal. Wie lautet dessen Name?</a:t>
            </a:r>
          </a:p>
          <a:p>
            <a:r>
              <a:rPr lang="en-US" sz="1200" dirty="0">
                <a:solidFill>
                  <a:schemeClr val="accent1">
                    <a:lumMod val="40000"/>
                    <a:lumOff val="60000"/>
                  </a:schemeClr>
                </a:solidFill>
              </a:rPr>
              <a:t>Der Pterygoidkanal (auch bekannt als </a:t>
            </a:r>
            <a:r>
              <a:rPr lang="en-US" sz="1200" dirty="0" err="1">
                <a:solidFill>
                  <a:schemeClr val="accent1">
                    <a:lumMod val="40000"/>
                    <a:lumOff val="60000"/>
                  </a:schemeClr>
                </a:solidFill>
              </a:rPr>
              <a:t>Vidian</a:t>
            </a:r>
            <a:r>
              <a:rPr lang="en-US" sz="1200" dirty="0">
                <a:solidFill>
                  <a:schemeClr val="accent1">
                    <a:lumMod val="40000"/>
                    <a:lumOff val="60000"/>
                  </a:schemeClr>
                </a:solidFill>
              </a:rPr>
              <a:t>-Kanal)</a:t>
            </a:r>
          </a:p>
        </p:txBody>
      </p:sp>
    </p:spTree>
    <p:extLst>
      <p:ext uri="{BB962C8B-B14F-4D97-AF65-F5344CB8AC3E}">
        <p14:creationId xmlns:p14="http://schemas.microsoft.com/office/powerpoint/2010/main" val="29703713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142</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dirty="0">
                <a:solidFill>
                  <a:schemeClr val="bg1">
                    <a:lumMod val="75000"/>
                  </a:schemeClr>
                </a:solidFill>
              </a:rPr>
              <a:t>Der Pterygoidkanal (auch bekannt als </a:t>
            </a:r>
            <a:r>
              <a:rPr lang="en-US" sz="1200" dirty="0" err="1">
                <a:solidFill>
                  <a:schemeClr val="bg1">
                    <a:lumMod val="75000"/>
                  </a:schemeClr>
                </a:solidFill>
              </a:rPr>
              <a:t>Vidian</a:t>
            </a:r>
            <a:r>
              <a:rPr lang="en-US" sz="1200"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Wie versprochen, zurück zum Thema: Woraus besteht der Nervus petrosus </a:t>
            </a:r>
            <a:r>
              <a:rPr lang="en-US" sz="1200" b="1" i="1" dirty="0"/>
              <a:t>profundus</a:t>
            </a:r>
            <a:r>
              <a:rPr lang="en-US" sz="1200" i="1" dirty="0"/>
              <a:t>?</a:t>
            </a:r>
          </a:p>
          <a:p>
            <a:r>
              <a:rPr lang="en-US" sz="1200" dirty="0"/>
              <a:t>Postganglionäre Sympathikusfasern, die zur Tränendrüse führen. </a:t>
            </a:r>
            <a:r>
              <a:rPr lang="en-US" sz="1200" dirty="0">
                <a:solidFill>
                  <a:srgbClr val="0000FF"/>
                </a:solidFill>
              </a:rPr>
              <a:t>Die Fasern durchqueren das Ganglion pterygopalatinum, bilden dort jedoch </a:t>
            </a:r>
            <a:r>
              <a:rPr lang="en-US" sz="1200" b="1" dirty="0">
                <a:solidFill>
                  <a:srgbClr val="0000FF"/>
                </a:solidFill>
              </a:rPr>
              <a:t>keine </a:t>
            </a:r>
            <a:r>
              <a:rPr lang="en-US" sz="1200" dirty="0">
                <a:solidFill>
                  <a:srgbClr val="0000FF"/>
                </a:solidFill>
              </a:rPr>
              <a:t>Synapsen (wie bereits erwähnt, handelt es sich um postganglionäre Fasern).</a:t>
            </a:r>
            <a:endParaRPr lang="en-US" sz="1400" dirty="0">
              <a:solidFill>
                <a:schemeClr val="accent1">
                  <a:lumMod val="40000"/>
                  <a:lumOff val="60000"/>
                </a:schemeClr>
              </a:solidFill>
            </a:endParaRPr>
          </a:p>
          <a:p>
            <a:endParaRPr lang="en-US" sz="1400" dirty="0">
              <a:solidFill>
                <a:schemeClr val="accent1">
                  <a:lumMod val="40000"/>
                  <a:lumOff val="60000"/>
                </a:schemeClr>
              </a:solidFill>
            </a:endParaRPr>
          </a:p>
          <a:p>
            <a:r>
              <a:rPr lang="en-US" sz="1200" i="1" dirty="0">
                <a:solidFill>
                  <a:schemeClr val="accent1">
                    <a:lumMod val="40000"/>
                    <a:lumOff val="60000"/>
                  </a:schemeClr>
                </a:solidFill>
              </a:rPr>
              <a:t>Der Nervus petrosus profundus verlässt den Schädel (und tritt in die Fossa pterygopalatina ein) über einen benannten Kanal. Wie lautet dessen Name?</a:t>
            </a:r>
          </a:p>
          <a:p>
            <a:r>
              <a:rPr lang="en-US" sz="1200" dirty="0">
                <a:solidFill>
                  <a:schemeClr val="accent1">
                    <a:lumMod val="40000"/>
                    <a:lumOff val="60000"/>
                  </a:schemeClr>
                </a:solidFill>
              </a:rPr>
              <a:t>Der Pterygoidkanal (auch bekannt als </a:t>
            </a:r>
            <a:r>
              <a:rPr lang="en-US" sz="1200" dirty="0" err="1">
                <a:solidFill>
                  <a:schemeClr val="accent1">
                    <a:lumMod val="40000"/>
                    <a:lumOff val="60000"/>
                  </a:schemeClr>
                </a:solidFill>
              </a:rPr>
              <a:t>Vidian</a:t>
            </a:r>
            <a:r>
              <a:rPr lang="en-US" sz="1200" dirty="0">
                <a:solidFill>
                  <a:schemeClr val="accent1">
                    <a:lumMod val="40000"/>
                    <a:lumOff val="60000"/>
                  </a:schemeClr>
                </a:solidFill>
              </a:rPr>
              <a:t>-Kanal)</a:t>
            </a:r>
          </a:p>
        </p:txBody>
      </p:sp>
    </p:spTree>
    <p:extLst>
      <p:ext uri="{BB962C8B-B14F-4D97-AF65-F5344CB8AC3E}">
        <p14:creationId xmlns:p14="http://schemas.microsoft.com/office/powerpoint/2010/main" val="34060056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143</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dirty="0">
                <a:solidFill>
                  <a:schemeClr val="bg1">
                    <a:lumMod val="75000"/>
                  </a:schemeClr>
                </a:solidFill>
              </a:rPr>
              <a:t>Der Pterygoidkanal (auch bekannt als </a:t>
            </a:r>
            <a:r>
              <a:rPr lang="en-US" sz="1200" dirty="0" err="1">
                <a:solidFill>
                  <a:schemeClr val="bg1">
                    <a:lumMod val="75000"/>
                  </a:schemeClr>
                </a:solidFill>
              </a:rPr>
              <a:t>Vidian</a:t>
            </a:r>
            <a:r>
              <a:rPr lang="en-US" sz="1200"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Wie versprochen, zurück zum Thema: Woraus besteht der Nervus petrosus </a:t>
            </a:r>
            <a:r>
              <a:rPr lang="en-US" sz="1200" b="1" i="1" dirty="0"/>
              <a:t>profundus</a:t>
            </a:r>
            <a:r>
              <a:rPr lang="en-US" sz="1200" i="1" dirty="0"/>
              <a:t>?</a:t>
            </a:r>
          </a:p>
          <a:p>
            <a:r>
              <a:rPr lang="en-US" sz="1200" dirty="0"/>
              <a:t>Postganglionäre Sympathikusfasern, die zur Tränendrüse führen. </a:t>
            </a:r>
            <a:r>
              <a:rPr lang="en-US" sz="1200" dirty="0">
                <a:solidFill>
                  <a:srgbClr val="0000FF"/>
                </a:solidFill>
              </a:rPr>
              <a:t>Die Fasern durchqueren das Ganglion pterygopalatinum, bilden dort jedoch </a:t>
            </a:r>
            <a:r>
              <a:rPr lang="en-US" sz="1200" b="1" dirty="0">
                <a:solidFill>
                  <a:srgbClr val="0000FF"/>
                </a:solidFill>
              </a:rPr>
              <a:t>keine </a:t>
            </a:r>
            <a:r>
              <a:rPr lang="en-US" sz="1200" dirty="0">
                <a:solidFill>
                  <a:srgbClr val="0000FF"/>
                </a:solidFill>
              </a:rPr>
              <a:t>Synapsen (wie bereits erwähnt, handelt es sich um postganglionäre Fasern).</a:t>
            </a:r>
          </a:p>
          <a:p>
            <a:endParaRPr lang="en-US" sz="1400" dirty="0">
              <a:solidFill>
                <a:srgbClr val="0000FF"/>
              </a:solidFill>
            </a:endParaRPr>
          </a:p>
          <a:p>
            <a:r>
              <a:rPr lang="en-US" sz="1200" i="1" dirty="0">
                <a:solidFill>
                  <a:srgbClr val="0000FF"/>
                </a:solidFill>
              </a:rPr>
              <a:t>Der Nervus petrosus profundus verlässt den Schädel (und tritt in die Fossa pterygopalatina ein) über einen benannten Kanal. Wie lautet dessen Name?</a:t>
            </a:r>
            <a:endParaRPr lang="en-US" sz="1400" i="1" dirty="0">
              <a:solidFill>
                <a:schemeClr val="accent1">
                  <a:lumMod val="40000"/>
                  <a:lumOff val="60000"/>
                </a:schemeClr>
              </a:solidFill>
            </a:endParaRPr>
          </a:p>
          <a:p>
            <a:r>
              <a:rPr lang="en-US" sz="1200" dirty="0">
                <a:solidFill>
                  <a:schemeClr val="accent1">
                    <a:lumMod val="40000"/>
                    <a:lumOff val="60000"/>
                  </a:schemeClr>
                </a:solidFill>
              </a:rPr>
              <a:t>Der Pterygoidkanal (auch bekannt als </a:t>
            </a:r>
            <a:r>
              <a:rPr lang="en-US" sz="1200" dirty="0" err="1">
                <a:solidFill>
                  <a:schemeClr val="accent1">
                    <a:lumMod val="40000"/>
                    <a:lumOff val="60000"/>
                  </a:schemeClr>
                </a:solidFill>
              </a:rPr>
              <a:t>Vidian</a:t>
            </a:r>
            <a:r>
              <a:rPr lang="en-US" sz="1200" dirty="0">
                <a:solidFill>
                  <a:schemeClr val="accent1">
                    <a:lumMod val="40000"/>
                    <a:lumOff val="60000"/>
                  </a:schemeClr>
                </a:solidFill>
              </a:rPr>
              <a:t>-Kanal)</a:t>
            </a:r>
          </a:p>
        </p:txBody>
      </p:sp>
    </p:spTree>
    <p:extLst>
      <p:ext uri="{BB962C8B-B14F-4D97-AF65-F5344CB8AC3E}">
        <p14:creationId xmlns:p14="http://schemas.microsoft.com/office/powerpoint/2010/main" val="186298651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rgbClr val="0000FF"/>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dirty="0">
                <a:solidFill>
                  <a:schemeClr val="bg1">
                    <a:lumMod val="75000"/>
                  </a:schemeClr>
                </a:solidFill>
              </a:rPr>
              <a:t>Der Pterygoidkanal (auch bekannt als </a:t>
            </a:r>
            <a:r>
              <a:rPr lang="en-US" sz="1200" dirty="0" err="1">
                <a:solidFill>
                  <a:schemeClr val="bg1">
                    <a:lumMod val="75000"/>
                  </a:schemeClr>
                </a:solidFill>
              </a:rPr>
              <a:t>Vidian</a:t>
            </a:r>
            <a:r>
              <a:rPr lang="en-US" sz="1200"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Wie versprochen, zurück zum Thema: Woraus besteht der Nervus petrosus </a:t>
            </a:r>
            <a:r>
              <a:rPr lang="en-US" sz="1200" b="1" i="1" dirty="0"/>
              <a:t>profundus</a:t>
            </a:r>
            <a:r>
              <a:rPr lang="en-US" sz="1200" i="1" dirty="0"/>
              <a:t>?</a:t>
            </a:r>
          </a:p>
          <a:p>
            <a:r>
              <a:rPr lang="en-US" sz="1200" dirty="0"/>
              <a:t>Postganglionäre Sympathikusfasern, die zur Tränendrüse führen. </a:t>
            </a:r>
            <a:r>
              <a:rPr lang="en-US" sz="1200" dirty="0">
                <a:solidFill>
                  <a:srgbClr val="0000FF"/>
                </a:solidFill>
              </a:rPr>
              <a:t>Die Fasern durchqueren das Ganglion pterygopalatinum, bilden dort jedoch </a:t>
            </a:r>
            <a:r>
              <a:rPr lang="en-US" sz="1200" b="1" dirty="0">
                <a:solidFill>
                  <a:srgbClr val="0000FF"/>
                </a:solidFill>
              </a:rPr>
              <a:t>keine </a:t>
            </a:r>
            <a:r>
              <a:rPr lang="en-US" sz="1200" dirty="0">
                <a:solidFill>
                  <a:srgbClr val="0000FF"/>
                </a:solidFill>
              </a:rPr>
              <a:t>Synapsen (wie bereits erwähnt, handelt es sich um postganglionäre Fasern).</a:t>
            </a:r>
          </a:p>
          <a:p>
            <a:endParaRPr lang="en-US" sz="1400" dirty="0">
              <a:solidFill>
                <a:srgbClr val="0000FF"/>
              </a:solidFill>
            </a:endParaRPr>
          </a:p>
          <a:p>
            <a:r>
              <a:rPr lang="en-US" sz="1200" i="1" dirty="0">
                <a:solidFill>
                  <a:srgbClr val="0000FF"/>
                </a:solidFill>
              </a:rPr>
              <a:t>Der Nervus petrosus profundus verlässt den Schädel (und tritt in die Fossa pterygopalatina ein) über einen benannten Kanal. Wie lautet dessen Name?</a:t>
            </a:r>
          </a:p>
          <a:p>
            <a:r>
              <a:rPr lang="en-US" sz="1200" dirty="0">
                <a:solidFill>
                  <a:srgbClr val="0000FF"/>
                </a:solidFill>
              </a:rPr>
              <a:t>Der Pterygoidkanal (auch bekannt als </a:t>
            </a:r>
            <a:r>
              <a:rPr lang="en-US" sz="1200" dirty="0" err="1">
                <a:solidFill>
                  <a:srgbClr val="0000FF"/>
                </a:solidFill>
              </a:rPr>
              <a:t>Vidian</a:t>
            </a:r>
            <a:r>
              <a:rPr lang="en-US" sz="1200" dirty="0">
                <a:solidFill>
                  <a:srgbClr val="0000FF"/>
                </a:solidFill>
              </a:rPr>
              <a:t>-Kanal)</a:t>
            </a:r>
          </a:p>
        </p:txBody>
      </p:sp>
    </p:spTree>
    <p:extLst>
      <p:ext uri="{BB962C8B-B14F-4D97-AF65-F5344CB8AC3E}">
        <p14:creationId xmlns:p14="http://schemas.microsoft.com/office/powerpoint/2010/main" val="203886198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t>Die präganglionären parasympathischen Nerven, die zum Ganglion pterygopalatinum führen, und die postganglionären sympathischen Nerven, die zum Ganglion pterygopalatinum führen, verlaufen also gemeinsam durch den Pterygoidkanal (auch bekannt als Vidian-Kanal). </a:t>
            </a:r>
            <a:r>
              <a:rPr lang="en-US" sz="1200" i="1" dirty="0">
                <a:solidFill>
                  <a:schemeClr val="accent5"/>
                </a:solidFill>
              </a:rPr>
              <a:t>Während sie diesen Kanal durchqueren, gelten die beiden Nerven als vereint und bilden einen einzigen Nerv. Unter welchem Namen ist dieser Nerv bekannt?</a:t>
            </a:r>
          </a:p>
          <a:p>
            <a:r>
              <a:rPr lang="en-US" sz="1200" dirty="0">
                <a:solidFill>
                  <a:schemeClr val="accent5"/>
                </a:solidFill>
              </a:rPr>
              <a:t>Der Nerv des Pterygoidkanals (auch bekannt als </a:t>
            </a:r>
            <a:r>
              <a:rPr lang="en-US" sz="1200" dirty="0" err="1">
                <a:solidFill>
                  <a:schemeClr val="accent5"/>
                </a:solidFill>
              </a:rPr>
              <a:t>Vidian</a:t>
            </a:r>
            <a:r>
              <a:rPr lang="en-US" sz="1200" dirty="0">
                <a:solidFill>
                  <a:schemeClr val="accent5"/>
                </a:solidFill>
              </a:rPr>
              <a:t>-Nerv)</a:t>
            </a:r>
          </a:p>
        </p:txBody>
      </p:sp>
      <p:sp>
        <p:nvSpPr>
          <p:cNvPr id="39" name="TextBox 38">
            <a:extLst>
              <a:ext uri="{FF2B5EF4-FFF2-40B4-BE49-F238E27FC236}">
                <a16:creationId xmlns:a16="http://schemas.microsoft.com/office/drawing/2014/main" id="{7EDF7BC5-77F3-9DF7-CCED-B1B13D0CEC22}"/>
              </a:ext>
            </a:extLst>
          </p:cNvPr>
          <p:cNvSpPr txBox="1"/>
          <p:nvPr/>
        </p:nvSpPr>
        <p:spPr>
          <a:xfrm>
            <a:off x="5259280" y="3366821"/>
            <a:ext cx="2255747" cy="276999"/>
          </a:xfrm>
          <a:prstGeom prst="rect">
            <a:avLst/>
          </a:prstGeom>
          <a:noFill/>
        </p:spPr>
        <p:txBody>
          <a:bodyPr wrap="square" lIns="25400" tIns="12700" rIns="25400" bIns="12700" rtlCol="0">
            <a:spAutoFit/>
          </a:bodyPr>
          <a:lstStyle/>
          <a:p>
            <a:pPr algn="ctr"/>
            <a:r>
              <a:rPr lang="en-US" sz="1200" i="1" dirty="0"/>
              <a:t>(Noch keine Frage – weitermachen)</a:t>
            </a:r>
          </a:p>
        </p:txBody>
      </p:sp>
    </p:spTree>
    <p:extLst>
      <p:ext uri="{BB962C8B-B14F-4D97-AF65-F5344CB8AC3E}">
        <p14:creationId xmlns:p14="http://schemas.microsoft.com/office/powerpoint/2010/main" val="167186881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t>Die präganglionären parasympathischen Nerven, die zum Ganglion pterygopalatinum führen, und die postganglionären sympathischen Nerven, die zum Ganglion pterygopalatinum führen, verlaufen also gemeinsam durch den Pterygoidkanal (auch bekannt als Vidian-Kanal). </a:t>
            </a:r>
            <a:r>
              <a:rPr lang="en-US" sz="1200" i="1" dirty="0">
                <a:solidFill>
                  <a:srgbClr val="0000FF"/>
                </a:solidFill>
              </a:rPr>
              <a:t>Während sie diesen Kanal durchqueren, gelten die beiden Nerven als vereint und bilden einen einzigen Nerv. Unter welchem Namen ist dieser Nerv bekannt?</a:t>
            </a:r>
            <a:endParaRPr lang="en-US" sz="1400" i="1" dirty="0">
              <a:solidFill>
                <a:schemeClr val="accent5"/>
              </a:solidFill>
            </a:endParaRPr>
          </a:p>
          <a:p>
            <a:r>
              <a:rPr lang="en-US" sz="1200" dirty="0">
                <a:solidFill>
                  <a:schemeClr val="accent5"/>
                </a:solidFill>
              </a:rPr>
              <a:t>Der Nerv des Pterygoidkanals (auch bekannt als </a:t>
            </a:r>
            <a:r>
              <a:rPr lang="en-US" sz="1200" dirty="0" err="1">
                <a:solidFill>
                  <a:schemeClr val="accent5"/>
                </a:solidFill>
              </a:rPr>
              <a:t>Vidian</a:t>
            </a:r>
            <a:r>
              <a:rPr lang="en-US" sz="1200" dirty="0">
                <a:solidFill>
                  <a:schemeClr val="accent5"/>
                </a:solidFill>
              </a:rPr>
              <a:t>-Nerv)</a:t>
            </a:r>
          </a:p>
        </p:txBody>
      </p:sp>
    </p:spTree>
    <p:extLst>
      <p:ext uri="{BB962C8B-B14F-4D97-AF65-F5344CB8AC3E}">
        <p14:creationId xmlns:p14="http://schemas.microsoft.com/office/powerpoint/2010/main" val="161407593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t>Die präganglionären parasympathischen Nerven, die zum Ganglion pterygopalatinum führen, und die postganglionären sympathischen Nerven, die zum Ganglion pterygopalatinum führen, verlaufen also gemeinsam durch den Pterygoidkanal (auch bekannt als Vidian-Kanal). </a:t>
            </a:r>
            <a:r>
              <a:rPr lang="en-US" sz="1200" i="1" dirty="0">
                <a:solidFill>
                  <a:srgbClr val="0000FF"/>
                </a:solidFill>
              </a:rPr>
              <a:t>Während sie diesen Kanal durchqueren, gelten die beiden Nerven als vereint und bilden einen einzigen Nerv. Unter welchem Namen ist dieser Nerv bekannt?</a:t>
            </a:r>
          </a:p>
          <a:p>
            <a:r>
              <a:rPr lang="en-US" sz="1200" dirty="0">
                <a:solidFill>
                  <a:srgbClr val="0000FF"/>
                </a:solidFill>
              </a:rPr>
              <a:t>Der Nerv des Pterygoidkanals</a:t>
            </a:r>
            <a:r>
              <a:rPr lang="en-US" sz="1200" dirty="0"/>
              <a:t> </a:t>
            </a:r>
          </a:p>
        </p:txBody>
      </p:sp>
    </p:spTree>
    <p:extLst>
      <p:ext uri="{BB962C8B-B14F-4D97-AF65-F5344CB8AC3E}">
        <p14:creationId xmlns:p14="http://schemas.microsoft.com/office/powerpoint/2010/main" val="326689645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t>Die präganglionären parasympathischen Nerven, die zum Ganglion pterygopalatinum führen, und die postganglionären sympathischen Nerven, die zum Ganglion pterygopalatinum führen, verlaufen also gemeinsam durch den Pterygoidkanal (auch bekannt als Vidian-Kanal). </a:t>
            </a:r>
            <a:r>
              <a:rPr lang="en-US" sz="1200" i="1" dirty="0">
                <a:solidFill>
                  <a:srgbClr val="0000FF"/>
                </a:solidFill>
              </a:rPr>
              <a:t>Während sie diesen Kanal durchqueren, gelten die beiden Nerven als vereint und bilden einen einzigen Nerv. Unter welchem Namen ist dieser Nerv bekannt?</a:t>
            </a:r>
          </a:p>
          <a:p>
            <a:r>
              <a:rPr lang="en-US" sz="1200" dirty="0">
                <a:solidFill>
                  <a:srgbClr val="0000FF"/>
                </a:solidFill>
              </a:rPr>
              <a:t>Der Nerv des Pterygoidkanals </a:t>
            </a:r>
            <a:r>
              <a:rPr lang="en-US" sz="1200" dirty="0"/>
              <a:t>(auch bekannt als </a:t>
            </a:r>
            <a:r>
              <a:rPr lang="en-US" sz="1200" dirty="0" err="1"/>
              <a:t>Vidian</a:t>
            </a:r>
            <a:r>
              <a:rPr lang="en-US" sz="1200" dirty="0"/>
              <a:t>-Nerv)</a:t>
            </a:r>
          </a:p>
        </p:txBody>
      </p:sp>
      <p:sp>
        <p:nvSpPr>
          <p:cNvPr id="38" name="Rectangle 37">
            <a:extLst>
              <a:ext uri="{FF2B5EF4-FFF2-40B4-BE49-F238E27FC236}">
                <a16:creationId xmlns:a16="http://schemas.microsoft.com/office/drawing/2014/main" id="{29C4AC87-F091-C9BA-B646-9F969AAA9C8F}"/>
              </a:ext>
            </a:extLst>
          </p:cNvPr>
          <p:cNvSpPr/>
          <p:nvPr/>
        </p:nvSpPr>
        <p:spPr>
          <a:xfrm>
            <a:off x="7342173" y="3552633"/>
            <a:ext cx="765845" cy="2105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Eponym</a:t>
            </a:r>
          </a:p>
        </p:txBody>
      </p:sp>
    </p:spTree>
    <p:extLst>
      <p:ext uri="{BB962C8B-B14F-4D97-AF65-F5344CB8AC3E}">
        <p14:creationId xmlns:p14="http://schemas.microsoft.com/office/powerpoint/2010/main" val="407656362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149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Afferente Nerven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t>Der Pterygoidkanal (auch bekannt als </a:t>
            </a:r>
            <a:r>
              <a:rPr lang="en-US" sz="1200" b="1" dirty="0" err="1"/>
              <a:t>Vidian</a:t>
            </a:r>
            <a:r>
              <a:rPr lang="en-US" sz="1200" b="1" dirty="0"/>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t>Die präganglionären parasympathischen Nerven, die zum Ganglion pterygopalatinum führen, und die postganglionären sympathischen Nerven, die zum Ganglion pterygopalatinum führen, verlaufen also gemeinsam durch den Pterygoidkanal (auch bekannt als Vidian-Kanal). </a:t>
            </a:r>
            <a:r>
              <a:rPr lang="en-US" sz="1200" i="1" dirty="0">
                <a:solidFill>
                  <a:srgbClr val="0000FF"/>
                </a:solidFill>
              </a:rPr>
              <a:t>Während sie diesen Kanal durchqueren, gelten die beiden Nerven als vereint und bilden einen einzigen Nerv. Unter welchem Namen ist dieser Nerv bekannt?</a:t>
            </a:r>
          </a:p>
          <a:p>
            <a:r>
              <a:rPr lang="en-US" sz="1200" dirty="0">
                <a:solidFill>
                  <a:srgbClr val="0000FF"/>
                </a:solidFill>
              </a:rPr>
              <a:t>Der Nerv des Pterygoidkanals </a:t>
            </a:r>
            <a:r>
              <a:rPr lang="en-US" sz="1200" dirty="0"/>
              <a:t>(auch bekannt als </a:t>
            </a:r>
            <a:r>
              <a:rPr lang="en-US" sz="1200" dirty="0" err="1"/>
              <a:t>Vidian</a:t>
            </a:r>
            <a:r>
              <a:rPr lang="en-US" sz="1200" dirty="0"/>
              <a:t>-Nerv)</a:t>
            </a:r>
          </a:p>
        </p:txBody>
      </p:sp>
    </p:spTree>
    <p:extLst>
      <p:ext uri="{BB962C8B-B14F-4D97-AF65-F5344CB8AC3E}">
        <p14:creationId xmlns:p14="http://schemas.microsoft.com/office/powerpoint/2010/main" val="1879583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p>
          <a:p>
            <a:endParaRPr lang="en-US" sz="1400" dirty="0">
              <a:solidFill>
                <a:srgbClr val="0000FF"/>
              </a:solidFill>
            </a:endParaRPr>
          </a:p>
          <a:p>
            <a:r>
              <a:rPr lang="en-US" sz="1200" i="1" dirty="0"/>
              <a:t>Sind dies große, einzelne Strukturen, ähnlich wie die Haupttränendrüse?</a:t>
            </a:r>
          </a:p>
          <a:p>
            <a:r>
              <a:rPr lang="en-US" sz="1200" dirty="0"/>
              <a:t>Nein, es handelt sich um zwei </a:t>
            </a:r>
            <a:r>
              <a:rPr lang="en-US" sz="1200" i="1" dirty="0"/>
              <a:t>Gruppen </a:t>
            </a:r>
            <a:r>
              <a:rPr lang="en-US" sz="1200" dirty="0"/>
              <a:t>von (wesentlich kleineren) Drüsen, die über die gesamte Augenhöhle verteilt sind</a:t>
            </a:r>
          </a:p>
          <a:p>
            <a:endParaRPr lang="en-US" sz="1400" dirty="0"/>
          </a:p>
          <a:p>
            <a:r>
              <a:rPr lang="en-US" sz="1200" i="1" dirty="0"/>
              <a:t>Welche sind zahlreicher – die Krauss-Drüsen oder die </a:t>
            </a:r>
            <a:r>
              <a:rPr lang="en-US" sz="1200" i="1" dirty="0" err="1"/>
              <a:t>Wolfring-</a:t>
            </a:r>
            <a:r>
              <a:rPr lang="en-US" sz="1200" i="1" dirty="0"/>
              <a:t>Drüsen?</a:t>
            </a:r>
            <a:endParaRPr lang="en-US" sz="1400" i="1" dirty="0">
              <a:solidFill>
                <a:srgbClr val="CCFFCC"/>
              </a:solidFill>
            </a:endParaRP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5485464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42" name="TextBox 41">
            <a:extLst>
              <a:ext uri="{FF2B5EF4-FFF2-40B4-BE49-F238E27FC236}">
                <a16:creationId xmlns:a16="http://schemas.microsoft.com/office/drawing/2014/main" id="{BACF92AF-4563-02DB-2295-56BC46E0637A}"/>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rgbClr val="0000FF"/>
                </a:solidFill>
              </a:rPr>
              <a:t>Wie gelangen die postganglionären sympathischen Nerven und die (nun) postganglionären parasympathischen Nerven nach dem Verlassen des Ganglion pterygopalatinum zur Tränendrüse?</a:t>
            </a:r>
            <a:endParaRPr lang="en-US" sz="1400" i="1" dirty="0">
              <a:solidFill>
                <a:srgbClr val="FFFF00"/>
              </a:solidFill>
            </a:endParaRPr>
          </a:p>
          <a:p>
            <a:r>
              <a:rPr lang="en-US" sz="1200" dirty="0">
                <a:solidFill>
                  <a:srgbClr val="FFFF00"/>
                </a:solidFill>
              </a:rPr>
              <a:t>Sie passieren die untere Augenhöhlenfissur, um sich auf ihrem Weg zur Drüse mit dem Tränennerv zu vereinigen</a:t>
            </a:r>
          </a:p>
        </p:txBody>
      </p:sp>
    </p:spTree>
    <p:extLst>
      <p:ext uri="{BB962C8B-B14F-4D97-AF65-F5344CB8AC3E}">
        <p14:creationId xmlns:p14="http://schemas.microsoft.com/office/powerpoint/2010/main" val="177384939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42" name="TextBox 41">
            <a:extLst>
              <a:ext uri="{FF2B5EF4-FFF2-40B4-BE49-F238E27FC236}">
                <a16:creationId xmlns:a16="http://schemas.microsoft.com/office/drawing/2014/main" id="{BACF92AF-4563-02DB-2295-56BC46E0637A}"/>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rgbClr val="0000FF"/>
                </a:solidFill>
              </a:rPr>
              <a:t>Wie gelangen die postganglionären sympathischen Nerven und die (nun) postganglionären parasympathischen Nerven nach dem Verlassen des Ganglion pterygopalatinum zur Tränendrüse?</a:t>
            </a:r>
          </a:p>
          <a:p>
            <a:r>
              <a:rPr lang="en-US" sz="1200" dirty="0">
                <a:solidFill>
                  <a:srgbClr val="0000FF"/>
                </a:solidFill>
              </a:rPr>
              <a:t>Sie passieren die untere Augenhöhlenfissur, um sich auf ihrem Weg zur Drüse mit dem Tränennerv zu vereinigen</a:t>
            </a:r>
          </a:p>
        </p:txBody>
      </p:sp>
      <p:sp>
        <p:nvSpPr>
          <p:cNvPr id="43" name="Rectangle 42">
            <a:extLst>
              <a:ext uri="{FF2B5EF4-FFF2-40B4-BE49-F238E27FC236}">
                <a16:creationId xmlns:a16="http://schemas.microsoft.com/office/drawing/2014/main" id="{8259A012-598C-438A-5BD0-A8EA46B1A2B7}"/>
              </a:ext>
            </a:extLst>
          </p:cNvPr>
          <p:cNvSpPr/>
          <p:nvPr/>
        </p:nvSpPr>
        <p:spPr>
          <a:xfrm>
            <a:off x="2592775" y="2478014"/>
            <a:ext cx="1258887" cy="2194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B202487-5D32-DFD5-F0BE-05363AB1CEDC}"/>
              </a:ext>
            </a:extLst>
          </p:cNvPr>
          <p:cNvSpPr/>
          <p:nvPr/>
        </p:nvSpPr>
        <p:spPr>
          <a:xfrm>
            <a:off x="5754041" y="2456561"/>
            <a:ext cx="493210" cy="215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313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152</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42" name="TextBox 41">
            <a:extLst>
              <a:ext uri="{FF2B5EF4-FFF2-40B4-BE49-F238E27FC236}">
                <a16:creationId xmlns:a16="http://schemas.microsoft.com/office/drawing/2014/main" id="{BACF92AF-4563-02DB-2295-56BC46E0637A}"/>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rgbClr val="0000FF"/>
                </a:solidFill>
              </a:rPr>
              <a:t>Wie gelangen die postganglionären sympathischen Nerven und die (nun) postganglionären parasympathischen Nerven nach dem Verlassen des Ganglion pterygopalatinum zur Tränendrüse?</a:t>
            </a:r>
          </a:p>
          <a:p>
            <a:r>
              <a:rPr lang="en-US" sz="1200" dirty="0">
                <a:solidFill>
                  <a:srgbClr val="0000FF"/>
                </a:solidFill>
              </a:rPr>
              <a:t>Sie passieren die untere Augenhöhlenfissur, um sich auf ihrem Weg zur Drüse mit dem Tränennerv zu vereinigen</a:t>
            </a:r>
          </a:p>
        </p:txBody>
      </p:sp>
    </p:spTree>
    <p:extLst>
      <p:ext uri="{BB962C8B-B14F-4D97-AF65-F5344CB8AC3E}">
        <p14:creationId xmlns:p14="http://schemas.microsoft.com/office/powerpoint/2010/main" val="393452979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153</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38" name="TextBox 37">
            <a:extLst>
              <a:ext uri="{FF2B5EF4-FFF2-40B4-BE49-F238E27FC236}">
                <a16:creationId xmlns:a16="http://schemas.microsoft.com/office/drawing/2014/main" id="{5B26D3B0-F223-2F0B-E3B6-01AB9C03B1CB}"/>
              </a:ext>
            </a:extLst>
          </p:cNvPr>
          <p:cNvSpPr txBox="1"/>
          <p:nvPr/>
        </p:nvSpPr>
        <p:spPr>
          <a:xfrm>
            <a:off x="1466812" y="3369175"/>
            <a:ext cx="7531414"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Und schließlich, der Vollständigkeit halber: Woraus besteht der oben erwähnte Nervus petrosus </a:t>
            </a:r>
            <a:r>
              <a:rPr lang="en-US" sz="1200" b="1" i="1" dirty="0">
                <a:solidFill>
                  <a:schemeClr val="bg1"/>
                </a:solidFill>
              </a:rPr>
              <a:t>minor</a:t>
            </a:r>
            <a:r>
              <a:rPr lang="en-US" sz="1200" i="1" dirty="0">
                <a:solidFill>
                  <a:schemeClr val="bg1"/>
                </a:solidFill>
              </a:rPr>
              <a:t>?</a:t>
            </a:r>
          </a:p>
          <a:p>
            <a:r>
              <a:rPr lang="en-US" sz="1200" dirty="0">
                <a:solidFill>
                  <a:schemeClr val="accent1">
                    <a:lumMod val="75000"/>
                  </a:schemeClr>
                </a:solidFill>
              </a:rPr>
              <a:t>Preganglionäre parasympathische Nerven, die zum Hirnnerv 9 (dem Nervus glossopharyngeus) gehören. Seine postganglionären Fasern innervieren die Ohrspeicheldrüse.</a:t>
            </a:r>
          </a:p>
        </p:txBody>
      </p:sp>
      <p:sp>
        <p:nvSpPr>
          <p:cNvPr id="39" name="TextBox 38">
            <a:extLst>
              <a:ext uri="{FF2B5EF4-FFF2-40B4-BE49-F238E27FC236}">
                <a16:creationId xmlns:a16="http://schemas.microsoft.com/office/drawing/2014/main" id="{6EF791FA-4B62-3B38-6C9B-ADE12A901B7E}"/>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Wie gelangen die postganglionären sympathischen und (nun) postganglionären parasympathischen Nerven nach dem Austritt aus dem Ganglion pterygopalatinum zur Tränendrüse?</a:t>
            </a:r>
          </a:p>
          <a:p>
            <a:r>
              <a:rPr lang="en-US" sz="1200" dirty="0">
                <a:solidFill>
                  <a:schemeClr val="bg1">
                    <a:lumMod val="75000"/>
                  </a:schemeClr>
                </a:solidFill>
              </a:rPr>
              <a:t>Sie passieren die  untere  Orbitalfissur, um sich auf ihrem Weg zur Drüse dem  Tränennerv  anzuschließen</a:t>
            </a:r>
          </a:p>
        </p:txBody>
      </p:sp>
    </p:spTree>
    <p:extLst>
      <p:ext uri="{BB962C8B-B14F-4D97-AF65-F5344CB8AC3E}">
        <p14:creationId xmlns:p14="http://schemas.microsoft.com/office/powerpoint/2010/main" val="336687504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38" name="TextBox 37">
            <a:extLst>
              <a:ext uri="{FF2B5EF4-FFF2-40B4-BE49-F238E27FC236}">
                <a16:creationId xmlns:a16="http://schemas.microsoft.com/office/drawing/2014/main" id="{5B26D3B0-F223-2F0B-E3B6-01AB9C03B1CB}"/>
              </a:ext>
            </a:extLst>
          </p:cNvPr>
          <p:cNvSpPr txBox="1"/>
          <p:nvPr/>
        </p:nvSpPr>
        <p:spPr>
          <a:xfrm>
            <a:off x="1466812" y="3369175"/>
            <a:ext cx="7531414"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Und schließlich, der Vollständigkeit halber: Woraus besteht der oben erwähnte Nervus petrosus </a:t>
            </a:r>
            <a:r>
              <a:rPr lang="en-US" sz="1200" b="1" i="1" dirty="0">
                <a:solidFill>
                  <a:schemeClr val="bg1"/>
                </a:solidFill>
              </a:rPr>
              <a:t>minor</a:t>
            </a:r>
            <a:r>
              <a:rPr lang="en-US" sz="1200" i="1" dirty="0">
                <a:solidFill>
                  <a:schemeClr val="bg1"/>
                </a:solidFill>
              </a:rPr>
              <a:t>?</a:t>
            </a:r>
          </a:p>
          <a:p>
            <a:r>
              <a:rPr lang="en-US" sz="1200" dirty="0">
                <a:solidFill>
                  <a:schemeClr val="bg1"/>
                </a:solidFill>
              </a:rPr>
              <a:t>Präganglionäre parasympathische Nerven, die zum Hirnnerv 9 (dem Nervus glossopharyngeus) gehören. </a:t>
            </a:r>
            <a:r>
              <a:rPr lang="en-US" sz="1200" dirty="0">
                <a:solidFill>
                  <a:schemeClr val="accent1">
                    <a:lumMod val="75000"/>
                  </a:schemeClr>
                </a:solidFill>
              </a:rPr>
              <a:t>Seine postganglionären Fasern innervieren die Ohrspeicheldrüse.</a:t>
            </a:r>
          </a:p>
        </p:txBody>
      </p:sp>
      <p:sp>
        <p:nvSpPr>
          <p:cNvPr id="39" name="Rectangle 38">
            <a:extLst>
              <a:ext uri="{FF2B5EF4-FFF2-40B4-BE49-F238E27FC236}">
                <a16:creationId xmlns:a16="http://schemas.microsoft.com/office/drawing/2014/main" id="{3ECD120C-5337-6E3A-275B-C8BD9E313E1B}"/>
              </a:ext>
            </a:extLst>
          </p:cNvPr>
          <p:cNvSpPr/>
          <p:nvPr/>
        </p:nvSpPr>
        <p:spPr>
          <a:xfrm>
            <a:off x="5605523" y="3532967"/>
            <a:ext cx="229909"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
        <p:nvSpPr>
          <p:cNvPr id="40" name="Rectangle 39">
            <a:extLst>
              <a:ext uri="{FF2B5EF4-FFF2-40B4-BE49-F238E27FC236}">
                <a16:creationId xmlns:a16="http://schemas.microsoft.com/office/drawing/2014/main" id="{D304F25D-FE10-FDD2-8B75-82C8BC25EEEB}"/>
              </a:ext>
            </a:extLst>
          </p:cNvPr>
          <p:cNvSpPr/>
          <p:nvPr/>
        </p:nvSpPr>
        <p:spPr>
          <a:xfrm>
            <a:off x="6097795" y="3552067"/>
            <a:ext cx="1757084"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076A940-AB52-A321-644A-BE9F052A7881}"/>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Wie gelangen die postganglionären sympathischen und (nun) postganglionären parasympathischen Nerven nach dem Austritt aus dem Ganglion pterygopalatinum zur Tränendrüse?</a:t>
            </a:r>
          </a:p>
          <a:p>
            <a:r>
              <a:rPr lang="en-US" sz="1200" dirty="0">
                <a:solidFill>
                  <a:schemeClr val="bg1">
                    <a:lumMod val="75000"/>
                  </a:schemeClr>
                </a:solidFill>
              </a:rPr>
              <a:t>Sie verlaufen durch die untere Augenhöhlenfissur und vereinigen sich dort mit dem Tränennerv auf dessen Weg zur Tränendrüse</a:t>
            </a:r>
          </a:p>
        </p:txBody>
      </p:sp>
    </p:spTree>
    <p:extLst>
      <p:ext uri="{BB962C8B-B14F-4D97-AF65-F5344CB8AC3E}">
        <p14:creationId xmlns:p14="http://schemas.microsoft.com/office/powerpoint/2010/main" val="224950415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Teilen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zum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38" name="TextBox 37">
            <a:extLst>
              <a:ext uri="{FF2B5EF4-FFF2-40B4-BE49-F238E27FC236}">
                <a16:creationId xmlns:a16="http://schemas.microsoft.com/office/drawing/2014/main" id="{5B26D3B0-F223-2F0B-E3B6-01AB9C03B1CB}"/>
              </a:ext>
            </a:extLst>
          </p:cNvPr>
          <p:cNvSpPr txBox="1"/>
          <p:nvPr/>
        </p:nvSpPr>
        <p:spPr>
          <a:xfrm>
            <a:off x="1466812" y="3369175"/>
            <a:ext cx="7531414"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Und schließlich, der Vollständigkeit halber: Woraus besteht der oben erwähnte Nervus petrosus </a:t>
            </a:r>
            <a:r>
              <a:rPr lang="en-US" sz="1200" b="1" i="1" dirty="0">
                <a:solidFill>
                  <a:schemeClr val="bg1"/>
                </a:solidFill>
              </a:rPr>
              <a:t>minor</a:t>
            </a:r>
            <a:r>
              <a:rPr lang="en-US" sz="1200" i="1" dirty="0">
                <a:solidFill>
                  <a:schemeClr val="bg1"/>
                </a:solidFill>
              </a:rPr>
              <a:t>?</a:t>
            </a:r>
          </a:p>
          <a:p>
            <a:r>
              <a:rPr lang="en-US" sz="1200" dirty="0">
                <a:solidFill>
                  <a:schemeClr val="bg1"/>
                </a:solidFill>
              </a:rPr>
              <a:t>Präganglionäre parasympathische Nerven, die zum Hirnnerv 9 (dem Nervus glossopharyngeus) gehören. </a:t>
            </a:r>
            <a:r>
              <a:rPr lang="en-US" sz="1200" dirty="0">
                <a:solidFill>
                  <a:schemeClr val="accent1">
                    <a:lumMod val="75000"/>
                  </a:schemeClr>
                </a:solidFill>
              </a:rPr>
              <a:t>Seine postganglionären Fasern innervieren die Ohrspeicheldrüse.</a:t>
            </a:r>
          </a:p>
        </p:txBody>
      </p:sp>
      <p:sp>
        <p:nvSpPr>
          <p:cNvPr id="42" name="TextBox 41">
            <a:extLst>
              <a:ext uri="{FF2B5EF4-FFF2-40B4-BE49-F238E27FC236}">
                <a16:creationId xmlns:a16="http://schemas.microsoft.com/office/drawing/2014/main" id="{C6F36E34-9DAD-4F17-8B4C-9A7A85BECB5C}"/>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Wie gelangen die postganglionären sympathischen und (nun) postganglionären parasympathischen Nerven nach dem Austritt aus dem Ganglion pterygopalatinum zur Tränendrüse?</a:t>
            </a:r>
          </a:p>
          <a:p>
            <a:r>
              <a:rPr lang="en-US" sz="1200" dirty="0">
                <a:solidFill>
                  <a:schemeClr val="bg1">
                    <a:lumMod val="75000"/>
                  </a:schemeClr>
                </a:solidFill>
              </a:rPr>
              <a:t>Sie verlaufen durch die untere Augenhöhlenfissur und vereinigen sich dort mit dem Tränennerv auf dessen Weg zur Tränendrüse</a:t>
            </a:r>
          </a:p>
        </p:txBody>
      </p:sp>
    </p:spTree>
    <p:extLst>
      <p:ext uri="{BB962C8B-B14F-4D97-AF65-F5344CB8AC3E}">
        <p14:creationId xmlns:p14="http://schemas.microsoft.com/office/powerpoint/2010/main" val="25387112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38" name="TextBox 37">
            <a:extLst>
              <a:ext uri="{FF2B5EF4-FFF2-40B4-BE49-F238E27FC236}">
                <a16:creationId xmlns:a16="http://schemas.microsoft.com/office/drawing/2014/main" id="{5B26D3B0-F223-2F0B-E3B6-01AB9C03B1CB}"/>
              </a:ext>
            </a:extLst>
          </p:cNvPr>
          <p:cNvSpPr txBox="1"/>
          <p:nvPr/>
        </p:nvSpPr>
        <p:spPr>
          <a:xfrm>
            <a:off x="1466812" y="3369175"/>
            <a:ext cx="7531414"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Und schließlich, der Vollständigkeit halber: Woraus besteht der oben erwähnte Nervus petrosus </a:t>
            </a:r>
            <a:r>
              <a:rPr lang="en-US" sz="1200" b="1" i="1" dirty="0">
                <a:solidFill>
                  <a:schemeClr val="bg1"/>
                </a:solidFill>
              </a:rPr>
              <a:t>minor</a:t>
            </a:r>
            <a:r>
              <a:rPr lang="en-US" sz="1200" i="1" dirty="0">
                <a:solidFill>
                  <a:schemeClr val="bg1"/>
                </a:solidFill>
              </a:rPr>
              <a:t>?</a:t>
            </a:r>
          </a:p>
          <a:p>
            <a:r>
              <a:rPr lang="en-US" sz="1200" dirty="0">
                <a:solidFill>
                  <a:schemeClr val="bg1"/>
                </a:solidFill>
              </a:rPr>
              <a:t>Preganglionäre parasympathische Nerven, die zum Hirnnerv 9 (dem Nervus glossopharyngeus) gehören. </a:t>
            </a:r>
            <a:r>
              <a:rPr lang="en-US" sz="1200" dirty="0"/>
              <a:t>Seine postganglionären Fasern innervieren die Ohrspeicheldrüse.</a:t>
            </a:r>
          </a:p>
        </p:txBody>
      </p:sp>
      <p:sp>
        <p:nvSpPr>
          <p:cNvPr id="41" name="Rectangle 40">
            <a:extLst>
              <a:ext uri="{FF2B5EF4-FFF2-40B4-BE49-F238E27FC236}">
                <a16:creationId xmlns:a16="http://schemas.microsoft.com/office/drawing/2014/main" id="{98EB2F16-B634-AE93-D7B4-C79B3EEE556D}"/>
              </a:ext>
            </a:extLst>
          </p:cNvPr>
          <p:cNvSpPr/>
          <p:nvPr/>
        </p:nvSpPr>
        <p:spPr>
          <a:xfrm>
            <a:off x="4627702" y="3737465"/>
            <a:ext cx="1315898" cy="238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A269ECA4-6235-6CB2-C77F-2D5A05162ADF}"/>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Wie gelangen die postganglionären sympathischen und (nun) postganglionären parasympathischen Nerven nach dem Austritt aus dem Ganglion pterygopalatinum zur Tränendrüse?</a:t>
            </a:r>
          </a:p>
          <a:p>
            <a:r>
              <a:rPr lang="en-US" sz="1200" dirty="0">
                <a:solidFill>
                  <a:schemeClr val="bg1">
                    <a:lumMod val="75000"/>
                  </a:schemeClr>
                </a:solidFill>
              </a:rPr>
              <a:t>Sie verlaufen durch die untere Augenhöhlenfissur und vereinigen sich dort mit dem Tränennerv auf dessen Weg zur Tränendrüse</a:t>
            </a:r>
          </a:p>
        </p:txBody>
      </p:sp>
    </p:spTree>
    <p:extLst>
      <p:ext uri="{BB962C8B-B14F-4D97-AF65-F5344CB8AC3E}">
        <p14:creationId xmlns:p14="http://schemas.microsoft.com/office/powerpoint/2010/main" val="139296355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157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Afferente Nerven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----M’bom-Drüsen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chemeClr val="bg1">
                    <a:lumMod val="75000"/>
                  </a:schemeClr>
                </a:solidFill>
              </a:rPr>
              <a:t>Lassen Sie uns kurz auf die parasympathischen Nerven eingehen.</a:t>
            </a:r>
          </a:p>
          <a:p>
            <a:r>
              <a:rPr lang="en-US" sz="1200" i="1" dirty="0">
                <a:solidFill>
                  <a:schemeClr val="bg1">
                    <a:lumMod val="75000"/>
                  </a:schemeClr>
                </a:solidFill>
              </a:rPr>
              <a:t>Wir stellen uns den peripheren parasympathischen Weg als aus zwei Abschnitten bestehend vor – welche sind das?</a:t>
            </a:r>
          </a:p>
          <a:p>
            <a:r>
              <a:rPr lang="en-US" sz="1200" dirty="0">
                <a:solidFill>
                  <a:schemeClr val="bg1">
                    <a:lumMod val="75000"/>
                  </a:schemeClr>
                </a:solidFill>
              </a:rPr>
              <a:t>Der präganglionäre Abschnitt (Fasern) und der postganglionäre Abschnitt (Fasern)</a:t>
            </a:r>
          </a:p>
          <a:p>
            <a:endParaRPr lang="en-US" sz="1400" i="1" dirty="0">
              <a:solidFill>
                <a:schemeClr val="bg1">
                  <a:lumMod val="75000"/>
                </a:schemeClr>
              </a:solidFill>
            </a:endParaRPr>
          </a:p>
          <a:p>
            <a:r>
              <a:rPr lang="en-US" sz="1200" i="1" dirty="0">
                <a:solidFill>
                  <a:schemeClr val="bg1">
                    <a:lumMod val="75000"/>
                  </a:schemeClr>
                </a:solidFill>
              </a:rPr>
              <a:t>Mit seinen </a:t>
            </a:r>
            <a:r>
              <a:rPr lang="en-US" sz="1200" dirty="0">
                <a:solidFill>
                  <a:schemeClr val="bg1">
                    <a:lumMod val="75000"/>
                  </a:schemeClr>
                </a:solidFill>
              </a:rPr>
              <a:t>zentralen, präganglionären </a:t>
            </a:r>
            <a:r>
              <a:rPr lang="en-US" sz="1200" i="1" dirty="0">
                <a:solidFill>
                  <a:schemeClr val="bg1">
                    <a:lumMod val="75000"/>
                  </a:schemeClr>
                </a:solidFill>
              </a:rPr>
              <a:t>und </a:t>
            </a:r>
            <a:r>
              <a:rPr lang="en-US" sz="1200" dirty="0">
                <a:solidFill>
                  <a:schemeClr val="bg1">
                    <a:lumMod val="75000"/>
                  </a:schemeClr>
                </a:solidFill>
              </a:rPr>
              <a:t>postganglionären </a:t>
            </a:r>
            <a:r>
              <a:rPr lang="en-US" sz="1200" i="1" dirty="0">
                <a:solidFill>
                  <a:schemeClr val="bg1">
                    <a:lumMod val="75000"/>
                  </a:schemeClr>
                </a:solidFill>
              </a:rPr>
              <a:t>Fasern wird der </a:t>
            </a:r>
            <a:r>
              <a:rPr lang="en-US" sz="1200" b="1" dirty="0">
                <a:solidFill>
                  <a:schemeClr val="bg1">
                    <a:lumMod val="75000"/>
                  </a:schemeClr>
                </a:solidFill>
              </a:rPr>
              <a:t>sympathische </a:t>
            </a:r>
            <a:r>
              <a:rPr lang="en-US" sz="1200" i="1" dirty="0">
                <a:solidFill>
                  <a:schemeClr val="bg1">
                    <a:lumMod val="75000"/>
                  </a:schemeClr>
                </a:solidFill>
              </a:rPr>
              <a:t>Weg in ähnlicher Weise konzeptualisiert. Allerdings sind Sympathikus und Parasympathikus in gewisser Hinsicht diametral entgegengesetzt organisiert. In welcher Hinsicht ist das so?</a:t>
            </a:r>
          </a:p>
          <a:p>
            <a:r>
              <a:rPr lang="en-US" sz="1200" dirty="0">
                <a:solidFill>
                  <a:schemeClr val="bg1">
                    <a:lumMod val="75000"/>
                  </a:schemeClr>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a:t>
            </a:r>
            <a:r>
              <a:rPr lang="en-US" sz="1200" b="1" dirty="0">
                <a:solidFill>
                  <a:schemeClr val="bg1">
                    <a:lumMod val="75000"/>
                  </a:schemeClr>
                </a:solidFill>
              </a:rPr>
              <a:t> die parasympathischen Ganglien </a:t>
            </a:r>
            <a:r>
              <a:rPr lang="en-US" sz="1200" dirty="0">
                <a:solidFill>
                  <a:schemeClr val="bg1">
                    <a:lumMod val="75000"/>
                  </a:schemeClr>
                </a:solidFill>
              </a:rPr>
              <a:t>in der Nähe des Effektororgans und nicht des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6" name="TextBox 25">
            <a:extLst>
              <a:ext uri="{FF2B5EF4-FFF2-40B4-BE49-F238E27FC236}">
                <a16:creationId xmlns:a16="http://schemas.microsoft.com/office/drawing/2014/main" id="{0620AC78-15B9-5C26-7E29-6EC929B38429}"/>
              </a:ext>
            </a:extLst>
          </p:cNvPr>
          <p:cNvSpPr txBox="1"/>
          <p:nvPr/>
        </p:nvSpPr>
        <p:spPr>
          <a:xfrm>
            <a:off x="465347" y="2044827"/>
            <a:ext cx="5537888" cy="289310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chemeClr val="bg1">
                    <a:lumMod val="75000"/>
                  </a:schemeClr>
                </a:solidFill>
              </a:rPr>
              <a:t>Apropos parasympathische Ganglien… Wie viele sind im Allgemeinen mit den Hirnnerven verbunden?</a:t>
            </a:r>
          </a:p>
          <a:p>
            <a:r>
              <a:rPr lang="en-US" sz="1200" dirty="0">
                <a:solidFill>
                  <a:schemeClr val="bg1">
                    <a:lumMod val="75000"/>
                  </a:schemeClr>
                </a:solidFill>
              </a:rPr>
              <a:t>Fünf</a:t>
            </a:r>
          </a:p>
          <a:p>
            <a:endParaRPr lang="en-US" sz="1400" dirty="0">
              <a:solidFill>
                <a:schemeClr val="bg1">
                  <a:lumMod val="75000"/>
                </a:schemeClr>
              </a:solidFill>
            </a:endParaRPr>
          </a:p>
          <a:p>
            <a:r>
              <a:rPr lang="en-US" sz="1200" i="1" dirty="0">
                <a:solidFill>
                  <a:schemeClr val="bg1">
                    <a:lumMod val="75000"/>
                  </a:schemeClr>
                </a:solidFill>
              </a:rPr>
              <a:t>Von diesen fünf, wie viele sind für uns Augen-Zahnärzte von unmittelbarer Bedeutung? Wie lauten ihre Namen? Wo befindet sich jedes einzelne? Jedes Ganglion „gehört“ zu bestimmten Hirnnerven. Zu welchem Nerv gehören das Ziliarganglion und das Pterygopalatinalganglion?</a:t>
            </a:r>
          </a:p>
          <a:p>
            <a:r>
              <a:rPr lang="en-US" sz="1200" dirty="0">
                <a:solidFill>
                  <a:schemeClr val="bg1">
                    <a:lumMod val="75000"/>
                  </a:schemeClr>
                </a:solidFill>
              </a:rPr>
              <a:t>Zwei</a:t>
            </a:r>
          </a:p>
          <a:p>
            <a:r>
              <a:rPr lang="en-US" sz="1200" dirty="0">
                <a:solidFill>
                  <a:schemeClr val="bg1">
                    <a:lumMod val="75000"/>
                  </a:schemeClr>
                </a:solidFill>
              </a:rPr>
              <a:t>– Das </a:t>
            </a:r>
            <a:r>
              <a:rPr lang="en-US" sz="1200" b="1" dirty="0">
                <a:solidFill>
                  <a:schemeClr val="bg1">
                    <a:lumMod val="75000"/>
                  </a:schemeClr>
                </a:solidFill>
              </a:rPr>
              <a:t>Ziliarganglion </a:t>
            </a:r>
            <a:r>
              <a:rPr lang="en-US" sz="1200" dirty="0">
                <a:solidFill>
                  <a:schemeClr val="bg1">
                    <a:lumMod val="75000"/>
                  </a:schemeClr>
                </a:solidFill>
              </a:rPr>
              <a:t>befindet sich in der Nähe des Orbitalapex. Es gehört zum Hirnnerv 5 (genauer gesagt zu V1, auch bekannt als </a:t>
            </a:r>
            <a:r>
              <a:rPr lang="en-US" sz="1200" i="1" dirty="0">
                <a:solidFill>
                  <a:schemeClr val="bg1">
                    <a:lumMod val="75000"/>
                  </a:schemeClr>
                </a:solidFill>
              </a:rPr>
              <a:t>N. oculomotorius</a:t>
            </a:r>
            <a:r>
              <a:rPr lang="en-US" sz="1200" dirty="0">
                <a:solidFill>
                  <a:schemeClr val="bg1">
                    <a:lumMod val="75000"/>
                  </a:schemeClr>
                </a:solidFill>
              </a:rPr>
              <a:t>).</a:t>
            </a:r>
          </a:p>
          <a:p>
            <a:r>
              <a:rPr lang="en-US" sz="1200" dirty="0">
                <a:solidFill>
                  <a:schemeClr val="bg1">
                    <a:lumMod val="75000"/>
                  </a:schemeClr>
                </a:solidFill>
              </a:rPr>
              <a:t>– Das Ganglion pterygopalatinum befindet sich in der Fossa pterygopalatina. Es gehört zum Hirnnerv 7.</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621301" cy="376718"/>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490857" cy="307777"/>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
        <p:nvSpPr>
          <p:cNvPr id="20" name="Oval 19">
            <a:extLst>
              <a:ext uri="{FF2B5EF4-FFF2-40B4-BE49-F238E27FC236}">
                <a16:creationId xmlns:a16="http://schemas.microsoft.com/office/drawing/2014/main" id="{9CA70060-C73C-9CF8-C2A7-EC25E3163AF8}"/>
              </a:ext>
            </a:extLst>
          </p:cNvPr>
          <p:cNvSpPr/>
          <p:nvPr/>
        </p:nvSpPr>
        <p:spPr>
          <a:xfrm>
            <a:off x="1630016" y="4890051"/>
            <a:ext cx="2425149" cy="503583"/>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3837E54-96F4-5DA4-9995-2AC4840801FD}"/>
              </a:ext>
            </a:extLst>
          </p:cNvPr>
          <p:cNvSpPr txBox="1"/>
          <p:nvPr/>
        </p:nvSpPr>
        <p:spPr>
          <a:xfrm>
            <a:off x="2585635" y="3486089"/>
            <a:ext cx="6347291" cy="116955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Sie wissen (da wir dies gerade behandelt haben), dass </a:t>
            </a:r>
            <a:r>
              <a:rPr lang="en-US" sz="1200" b="1" i="1" u="sng" dirty="0">
                <a:solidFill>
                  <a:schemeClr val="bg1">
                    <a:lumMod val="75000"/>
                  </a:schemeClr>
                </a:solidFill>
              </a:rPr>
              <a:t>die zum Pterygopalatine-Ganglion führenden parasympathischen Nervenfasern </a:t>
            </a:r>
            <a:r>
              <a:rPr lang="en-US" sz="1200" i="1" dirty="0">
                <a:solidFill>
                  <a:schemeClr val="bg1">
                    <a:lumMod val="75000"/>
                  </a:schemeClr>
                </a:solidFill>
              </a:rPr>
              <a:t>ihren Ursprung im  oberen Speichelkern  haben. Aus welchem Kern stammen die zum Ziliarganglion führenden parasympathischen Nervenfasern?</a:t>
            </a:r>
          </a:p>
          <a:p>
            <a:r>
              <a:rPr lang="en-US" sz="1200" dirty="0">
                <a:solidFill>
                  <a:schemeClr val="bg1">
                    <a:lumMod val="75000"/>
                  </a:schemeClr>
                </a:solidFill>
              </a:rPr>
              <a:t>Der  Edinger-Westphal-Kern</a:t>
            </a:r>
          </a:p>
        </p:txBody>
      </p:sp>
      <p:sp>
        <p:nvSpPr>
          <p:cNvPr id="32" name="Oval 31">
            <a:extLst>
              <a:ext uri="{FF2B5EF4-FFF2-40B4-BE49-F238E27FC236}">
                <a16:creationId xmlns:a16="http://schemas.microsoft.com/office/drawing/2014/main" id="{81100EDF-BE6F-D06D-80CC-BC77587BB196}"/>
              </a:ext>
            </a:extLst>
          </p:cNvPr>
          <p:cNvSpPr/>
          <p:nvPr/>
        </p:nvSpPr>
        <p:spPr>
          <a:xfrm>
            <a:off x="985629" y="3909391"/>
            <a:ext cx="1532284" cy="450574"/>
          </a:xfrm>
          <a:prstGeom prst="ellipse">
            <a:avLst/>
          </a:prstGeom>
          <a:no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027A85D-BCCD-6F70-7480-9DA7CE6F622A}"/>
              </a:ext>
            </a:extLst>
          </p:cNvPr>
          <p:cNvSpPr txBox="1"/>
          <p:nvPr/>
        </p:nvSpPr>
        <p:spPr>
          <a:xfrm>
            <a:off x="400672" y="1893368"/>
            <a:ext cx="5165421" cy="1815882"/>
          </a:xfrm>
          <a:prstGeom prst="rect">
            <a:avLst/>
          </a:prstGeom>
          <a:solidFill>
            <a:srgbClr val="FFCCFF"/>
          </a:solidFill>
        </p:spPr>
        <p:txBody>
          <a:bodyPr wrap="square" lIns="25400" tIns="12700" rIns="25400" bIns="12700" rtlCol="0">
            <a:spAutoFit/>
          </a:bodyPr>
          <a:lstStyle/>
          <a:p>
            <a:r>
              <a:rPr lang="en-US" sz="1200" i="1" dirty="0">
                <a:solidFill>
                  <a:schemeClr val="bg1">
                    <a:lumMod val="75000"/>
                  </a:schemeClr>
                </a:solidFill>
              </a:rPr>
              <a:t>Apropos präganglionäre parasympathische Nerven, die zum Ganglion pterygopalatinum führen: Nachdem sie den Nucleus salivatorius superior verlassen haben, bilden sie einen benannten Nerv. Wie lautet dessen Name?</a:t>
            </a:r>
          </a:p>
          <a:p>
            <a:r>
              <a:rPr lang="en-US" sz="1200" b="1" dirty="0">
                <a:solidFill>
                  <a:schemeClr val="bg1">
                    <a:lumMod val="75000"/>
                  </a:schemeClr>
                </a:solidFill>
              </a:rPr>
              <a:t>Der Nervus petrosus major</a:t>
            </a:r>
          </a:p>
          <a:p>
            <a:endParaRPr lang="en-US" sz="1400" dirty="0">
              <a:solidFill>
                <a:schemeClr val="bg1">
                  <a:lumMod val="75000"/>
                </a:schemeClr>
              </a:solidFill>
            </a:endParaRPr>
          </a:p>
          <a:p>
            <a:r>
              <a:rPr lang="en-US" sz="1200" i="1" dirty="0">
                <a:solidFill>
                  <a:schemeClr val="bg1">
                    <a:lumMod val="75000"/>
                  </a:schemeClr>
                </a:solidFill>
              </a:rPr>
              <a:t>Der Nervus petrosus major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5" name="TextBox 34">
            <a:extLst>
              <a:ext uri="{FF2B5EF4-FFF2-40B4-BE49-F238E27FC236}">
                <a16:creationId xmlns:a16="http://schemas.microsoft.com/office/drawing/2014/main" id="{17AD7BA4-5FA3-D3A4-1E75-B79DE30605F4}"/>
              </a:ext>
            </a:extLst>
          </p:cNvPr>
          <p:cNvSpPr txBox="1"/>
          <p:nvPr/>
        </p:nvSpPr>
        <p:spPr>
          <a:xfrm>
            <a:off x="400672" y="4063180"/>
            <a:ext cx="6391546"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Wie versprochen, zurück zum Thema: Woraus besteht </a:t>
            </a:r>
            <a:r>
              <a:rPr lang="en-US" sz="1200" b="1" i="1" dirty="0">
                <a:solidFill>
                  <a:schemeClr val="bg1">
                    <a:lumMod val="75000"/>
                  </a:schemeClr>
                </a:solidFill>
              </a:rPr>
              <a:t>der Nervus petrosus profundus</a:t>
            </a:r>
            <a:r>
              <a:rPr lang="en-US" sz="1200" i="1" dirty="0">
                <a:solidFill>
                  <a:schemeClr val="bg1">
                    <a:lumMod val="75000"/>
                  </a:schemeClr>
                </a:solidFill>
              </a:rPr>
              <a:t>?</a:t>
            </a:r>
          </a:p>
          <a:p>
            <a:r>
              <a:rPr lang="en-US" sz="1200" dirty="0">
                <a:solidFill>
                  <a:schemeClr val="bg1">
                    <a:lumMod val="75000"/>
                  </a:schemeClr>
                </a:solidFill>
              </a:rPr>
              <a:t>Postganglionäre Sympathikusfasern, die zur Tränendrüse führen. Die Fasern durchqueren das Ganglion pterygopalatinum, bilden dort jedoch </a:t>
            </a:r>
            <a:r>
              <a:rPr lang="en-US" sz="1200" b="1" dirty="0">
                <a:solidFill>
                  <a:schemeClr val="bg1">
                    <a:lumMod val="75000"/>
                  </a:schemeClr>
                </a:solidFill>
              </a:rPr>
              <a:t>keine </a:t>
            </a:r>
            <a:r>
              <a:rPr lang="en-US" sz="1200" dirty="0">
                <a:solidFill>
                  <a:schemeClr val="bg1">
                    <a:lumMod val="75000"/>
                  </a:schemeClr>
                </a:solidFill>
              </a:rPr>
              <a:t>Synapsen (wie bereits erwähnt, handelt es sich um postganglionäre Fasern).</a:t>
            </a:r>
          </a:p>
          <a:p>
            <a:endParaRPr lang="en-US" sz="1400" dirty="0">
              <a:solidFill>
                <a:schemeClr val="bg1">
                  <a:lumMod val="75000"/>
                </a:schemeClr>
              </a:solidFill>
            </a:endParaRPr>
          </a:p>
          <a:p>
            <a:r>
              <a:rPr lang="en-US" sz="1200" i="1" dirty="0">
                <a:solidFill>
                  <a:schemeClr val="bg1">
                    <a:lumMod val="75000"/>
                  </a:schemeClr>
                </a:solidFill>
              </a:rPr>
              <a:t>Der Nervus petrosus profundus verlässt den Schädel (und tritt in die Fossa pterygopalatina ein) über einen benannten Kanal. Wie lautet dessen Name?</a:t>
            </a:r>
          </a:p>
          <a:p>
            <a:r>
              <a:rPr lang="en-US" sz="1200" b="1" dirty="0">
                <a:solidFill>
                  <a:schemeClr val="bg1">
                    <a:lumMod val="75000"/>
                  </a:schemeClr>
                </a:solidFill>
              </a:rPr>
              <a:t>Der Pterygoidkanal (auch bekannt als </a:t>
            </a:r>
            <a:r>
              <a:rPr lang="en-US" sz="1200" b="1" dirty="0" err="1">
                <a:solidFill>
                  <a:schemeClr val="bg1">
                    <a:lumMod val="75000"/>
                  </a:schemeClr>
                </a:solidFill>
              </a:rPr>
              <a:t>Vidian</a:t>
            </a:r>
            <a:r>
              <a:rPr lang="en-US" sz="1200" b="1" dirty="0">
                <a:solidFill>
                  <a:schemeClr val="bg1">
                    <a:lumMod val="75000"/>
                  </a:schemeClr>
                </a:solidFill>
              </a:rPr>
              <a:t>-Kanal)</a:t>
            </a:r>
          </a:p>
        </p:txBody>
      </p:sp>
      <p:sp>
        <p:nvSpPr>
          <p:cNvPr id="37" name="TextBox 36">
            <a:extLst>
              <a:ext uri="{FF2B5EF4-FFF2-40B4-BE49-F238E27FC236}">
                <a16:creationId xmlns:a16="http://schemas.microsoft.com/office/drawing/2014/main" id="{CA32B728-9F49-A805-B43E-4C754D7BCC28}"/>
              </a:ext>
            </a:extLst>
          </p:cNvPr>
          <p:cNvSpPr txBox="1"/>
          <p:nvPr/>
        </p:nvSpPr>
        <p:spPr>
          <a:xfrm>
            <a:off x="4018192" y="2254982"/>
            <a:ext cx="4973033" cy="1815882"/>
          </a:xfrm>
          <a:prstGeom prst="rect">
            <a:avLst/>
          </a:prstGeom>
          <a:solidFill>
            <a:schemeClr val="accent5"/>
          </a:solidFill>
        </p:spPr>
        <p:txBody>
          <a:bodyPr wrap="square" lIns="25400" tIns="12700" rIns="25400" bIns="12700" rtlCol="0">
            <a:spAutoFit/>
          </a:bodyPr>
          <a:lstStyle/>
          <a:p>
            <a:r>
              <a:rPr lang="en-US" sz="1200" i="1" dirty="0">
                <a:solidFill>
                  <a:schemeClr val="bg1">
                    <a:lumMod val="75000"/>
                  </a:schemeClr>
                </a:solidFill>
              </a:rPr>
              <a:t>Die präganglionären parasympathischen Nerven, die zum Ganglion pterygopalatinum führen, und die postganglionären sympathischen Nerven, die zum Ganglion pterygopalatinum führen, verlaufen also gemeinsam durch den Pterygoidkanal (auch bekannt als Vidian-Kanal). Während sie diesen Kanal durchqueren, gelten die beiden Nerven als vereint und bilden einen einzigen Nerv. Unter welchem Namen ist dieser Nerv bekannt?</a:t>
            </a:r>
          </a:p>
          <a:p>
            <a:r>
              <a:rPr lang="en-US" sz="1200" dirty="0">
                <a:solidFill>
                  <a:schemeClr val="bg1">
                    <a:lumMod val="75000"/>
                  </a:schemeClr>
                </a:solidFill>
              </a:rPr>
              <a:t>Der Nerv des Pterygoidkanals (auch bekannt als </a:t>
            </a:r>
            <a:r>
              <a:rPr lang="en-US" sz="1200" dirty="0" err="1">
                <a:solidFill>
                  <a:schemeClr val="bg1">
                    <a:lumMod val="75000"/>
                  </a:schemeClr>
                </a:solidFill>
              </a:rPr>
              <a:t>Vidian</a:t>
            </a:r>
            <a:r>
              <a:rPr lang="en-US" sz="1200" dirty="0">
                <a:solidFill>
                  <a:schemeClr val="bg1">
                    <a:lumMod val="75000"/>
                  </a:schemeClr>
                </a:solidFill>
              </a:rPr>
              <a:t>-Nerv)</a:t>
            </a:r>
          </a:p>
        </p:txBody>
      </p:sp>
      <p:sp>
        <p:nvSpPr>
          <p:cNvPr id="38" name="TextBox 37">
            <a:extLst>
              <a:ext uri="{FF2B5EF4-FFF2-40B4-BE49-F238E27FC236}">
                <a16:creationId xmlns:a16="http://schemas.microsoft.com/office/drawing/2014/main" id="{5B26D3B0-F223-2F0B-E3B6-01AB9C03B1CB}"/>
              </a:ext>
            </a:extLst>
          </p:cNvPr>
          <p:cNvSpPr txBox="1"/>
          <p:nvPr/>
        </p:nvSpPr>
        <p:spPr>
          <a:xfrm>
            <a:off x="1466812" y="3369175"/>
            <a:ext cx="7531414" cy="738664"/>
          </a:xfrm>
          <a:prstGeom prst="rect">
            <a:avLst/>
          </a:prstGeom>
          <a:solidFill>
            <a:schemeClr val="accent1">
              <a:lumMod val="75000"/>
            </a:schemeClr>
          </a:solidFill>
        </p:spPr>
        <p:txBody>
          <a:bodyPr wrap="square" lIns="25400" tIns="12700" rIns="25400" bIns="12700" rtlCol="0">
            <a:spAutoFit/>
          </a:bodyPr>
          <a:lstStyle/>
          <a:p>
            <a:r>
              <a:rPr lang="en-US" sz="1200" i="1" dirty="0">
                <a:solidFill>
                  <a:schemeClr val="bg1"/>
                </a:solidFill>
              </a:rPr>
              <a:t>Und schließlich, der Vollständigkeit halber: Woraus besteht der oben erwähnte Nervus petrosus </a:t>
            </a:r>
            <a:r>
              <a:rPr lang="en-US" sz="1200" b="1" i="1" dirty="0">
                <a:solidFill>
                  <a:schemeClr val="bg1"/>
                </a:solidFill>
              </a:rPr>
              <a:t>minor</a:t>
            </a:r>
            <a:r>
              <a:rPr lang="en-US" sz="1200" i="1" dirty="0">
                <a:solidFill>
                  <a:schemeClr val="bg1"/>
                </a:solidFill>
              </a:rPr>
              <a:t>?</a:t>
            </a:r>
          </a:p>
          <a:p>
            <a:r>
              <a:rPr lang="en-US" sz="1200" dirty="0">
                <a:solidFill>
                  <a:schemeClr val="bg1"/>
                </a:solidFill>
              </a:rPr>
              <a:t>Preganglionäre parasympathische Nerven, die zum Hirnnerv 9 (dem Nervus glossopharyngeus) gehören. </a:t>
            </a:r>
            <a:r>
              <a:rPr lang="en-US" sz="1200" dirty="0"/>
              <a:t>Seine postganglionären Fasern innervieren die Ohrspeicheldrüse.</a:t>
            </a:r>
          </a:p>
        </p:txBody>
      </p:sp>
      <p:sp>
        <p:nvSpPr>
          <p:cNvPr id="42" name="TextBox 41">
            <a:extLst>
              <a:ext uri="{FF2B5EF4-FFF2-40B4-BE49-F238E27FC236}">
                <a16:creationId xmlns:a16="http://schemas.microsoft.com/office/drawing/2014/main" id="{738F7345-3BF7-DF6A-F14D-F2E24F7BAF35}"/>
              </a:ext>
            </a:extLst>
          </p:cNvPr>
          <p:cNvSpPr txBox="1"/>
          <p:nvPr/>
        </p:nvSpPr>
        <p:spPr>
          <a:xfrm>
            <a:off x="918748" y="2116167"/>
            <a:ext cx="8001001" cy="738664"/>
          </a:xfrm>
          <a:prstGeom prst="rect">
            <a:avLst/>
          </a:prstGeom>
          <a:solidFill>
            <a:schemeClr val="accent1">
              <a:lumMod val="60000"/>
              <a:lumOff val="40000"/>
            </a:schemeClr>
          </a:solidFill>
        </p:spPr>
        <p:txBody>
          <a:bodyPr wrap="square" lIns="25400" tIns="12700" rIns="25400" bIns="12700" rtlCol="0">
            <a:spAutoFit/>
          </a:bodyPr>
          <a:lstStyle/>
          <a:p>
            <a:r>
              <a:rPr lang="en-US" sz="1200" i="1" dirty="0">
                <a:solidFill>
                  <a:schemeClr val="bg1">
                    <a:lumMod val="75000"/>
                  </a:schemeClr>
                </a:solidFill>
              </a:rPr>
              <a:t>Wie gelangen die postganglionären sympathischen und (nun) postganglionären parasympathischen Nerven nach dem Austritt aus dem Ganglion pterygopalatinum zur Tränendrüse?</a:t>
            </a:r>
          </a:p>
          <a:p>
            <a:r>
              <a:rPr lang="en-US" sz="1200" dirty="0">
                <a:solidFill>
                  <a:schemeClr val="bg1">
                    <a:lumMod val="75000"/>
                  </a:schemeClr>
                </a:solidFill>
              </a:rPr>
              <a:t>Sie verlaufen durch die untere Augenhöhlenfissur und vereinigen sich dort mit dem Tränennerv auf dessen Weg zur Tränendrüse</a:t>
            </a:r>
          </a:p>
        </p:txBody>
      </p:sp>
    </p:spTree>
    <p:extLst>
      <p:ext uri="{BB962C8B-B14F-4D97-AF65-F5344CB8AC3E}">
        <p14:creationId xmlns:p14="http://schemas.microsoft.com/office/powerpoint/2010/main" val="1449122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16</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p>
          <a:p>
            <a:endParaRPr lang="en-US" sz="1400" dirty="0">
              <a:solidFill>
                <a:srgbClr val="0000FF"/>
              </a:solidFill>
            </a:endParaRPr>
          </a:p>
          <a:p>
            <a:r>
              <a:rPr lang="en-US" sz="1200" i="1" dirty="0"/>
              <a:t>Sind dies große, einzelne Strukturen, ähnlich wie die Haupttränendrüse?</a:t>
            </a:r>
          </a:p>
          <a:p>
            <a:r>
              <a:rPr lang="en-US" sz="1200" dirty="0"/>
              <a:t>Nein, es handelt sich um zwei </a:t>
            </a:r>
            <a:r>
              <a:rPr lang="en-US" sz="1200" i="1" dirty="0"/>
              <a:t>Gruppen </a:t>
            </a:r>
            <a:r>
              <a:rPr lang="en-US" sz="1200" dirty="0"/>
              <a:t>von (wesentlich kleineren) Drüsen, die über die gesamte Augenhöhle verteilt sind</a:t>
            </a:r>
          </a:p>
          <a:p>
            <a:endParaRPr lang="en-US" sz="1400" dirty="0"/>
          </a:p>
          <a:p>
            <a:r>
              <a:rPr lang="en-US" sz="1200" i="1" dirty="0"/>
              <a:t>Welche sind zahlreicher – die Krauss-Drüsen oder die </a:t>
            </a:r>
            <a:r>
              <a:rPr lang="en-US" sz="1200" i="1" dirty="0" err="1"/>
              <a:t>Wolfring-</a:t>
            </a:r>
            <a:r>
              <a:rPr lang="en-US" sz="1200" i="1" dirty="0"/>
              <a:t>Drüsen?</a:t>
            </a:r>
          </a:p>
          <a:p>
            <a:r>
              <a:rPr lang="en-US" sz="1200" dirty="0"/>
              <a:t>Es gibt etwa doppelt so viele Krauss-Drüsen wie </a:t>
            </a:r>
            <a:r>
              <a:rPr lang="en-US" sz="1200" dirty="0" err="1"/>
              <a:t>Wolfring</a:t>
            </a:r>
            <a:r>
              <a:rPr lang="en-US" sz="1200" dirty="0"/>
              <a:t>-Drüsen</a:t>
            </a:r>
            <a:endParaRPr lang="en-US" sz="1400" dirty="0">
              <a:solidFill>
                <a:srgbClr val="0000FF"/>
              </a:solidFill>
            </a:endParaRPr>
          </a:p>
        </p:txBody>
      </p:sp>
      <p:sp>
        <p:nvSpPr>
          <p:cNvPr id="7" name="Rectangle 6">
            <a:extLst>
              <a:ext uri="{FF2B5EF4-FFF2-40B4-BE49-F238E27FC236}">
                <a16:creationId xmlns:a16="http://schemas.microsoft.com/office/drawing/2014/main" id="{C5788CA3-3E91-AAC7-4C81-56481270F4FD}"/>
              </a:ext>
            </a:extLst>
          </p:cNvPr>
          <p:cNvSpPr/>
          <p:nvPr/>
        </p:nvSpPr>
        <p:spPr>
          <a:xfrm>
            <a:off x="5421279" y="5822063"/>
            <a:ext cx="573121" cy="230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2D8424B-6F8F-5915-32B4-F5E60D3591BE}"/>
              </a:ext>
            </a:extLst>
          </p:cNvPr>
          <p:cNvSpPr/>
          <p:nvPr/>
        </p:nvSpPr>
        <p:spPr>
          <a:xfrm>
            <a:off x="4068296" y="5803136"/>
            <a:ext cx="503704" cy="230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6183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17</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0000FF"/>
                </a:solidFill>
              </a:rPr>
              <a:t>Wo befindet sich die jeweilige Hauptlokalisation?</a:t>
            </a:r>
          </a:p>
          <a:p>
            <a:r>
              <a:rPr lang="en-US" sz="1200" dirty="0"/>
              <a:t>– Krauss-Drüsen, die </a:t>
            </a:r>
            <a:r>
              <a:rPr lang="en-US" sz="1200" dirty="0">
                <a:solidFill>
                  <a:srgbClr val="0000FF"/>
                </a:solidFill>
              </a:rPr>
              <a:t>sich in den Fornices befinden</a:t>
            </a:r>
          </a:p>
          <a:p>
            <a:r>
              <a:rPr lang="en-US" sz="1200" dirty="0" err="1"/>
              <a:t>--Wolfring</a:t>
            </a:r>
            <a:r>
              <a:rPr lang="en-US" sz="1200" dirty="0"/>
              <a:t>-Drüsen, die </a:t>
            </a:r>
            <a:r>
              <a:rPr lang="en-US" sz="1200" dirty="0">
                <a:solidFill>
                  <a:srgbClr val="0000FF"/>
                </a:solidFill>
              </a:rPr>
              <a:t>in der Nähe der Tarsalplatten zu finden sind</a:t>
            </a:r>
          </a:p>
          <a:p>
            <a:endParaRPr lang="en-US" sz="1400" dirty="0">
              <a:solidFill>
                <a:srgbClr val="0000FF"/>
              </a:solidFill>
            </a:endParaRPr>
          </a:p>
          <a:p>
            <a:r>
              <a:rPr lang="en-US" sz="1200" i="1" dirty="0"/>
              <a:t>Sind dies große, einzelne Strukturen, ähnlich wie die Haupttränendrüse?</a:t>
            </a:r>
          </a:p>
          <a:p>
            <a:r>
              <a:rPr lang="en-US" sz="1200" dirty="0"/>
              <a:t>Nein, es handelt sich um zwei </a:t>
            </a:r>
            <a:r>
              <a:rPr lang="en-US" sz="1200" i="1" dirty="0"/>
              <a:t>Gruppen </a:t>
            </a:r>
            <a:r>
              <a:rPr lang="en-US" sz="1200" dirty="0"/>
              <a:t>von (wesentlich kleineren) Drüsen, die über die gesamte Augenhöhle verteilt sind</a:t>
            </a:r>
          </a:p>
          <a:p>
            <a:endParaRPr lang="en-US" sz="1400" dirty="0"/>
          </a:p>
          <a:p>
            <a:r>
              <a:rPr lang="en-US" sz="1200" i="1" dirty="0"/>
              <a:t>Welche sind zahlreicher – die Krauss-Drüsen oder die </a:t>
            </a:r>
            <a:r>
              <a:rPr lang="en-US" sz="1200" i="1" dirty="0" err="1"/>
              <a:t>Wolfring-</a:t>
            </a:r>
            <a:r>
              <a:rPr lang="en-US" sz="1200" i="1" dirty="0"/>
              <a:t>Drüsen?</a:t>
            </a:r>
          </a:p>
          <a:p>
            <a:r>
              <a:rPr lang="en-US" sz="1200" dirty="0"/>
              <a:t>Es gibt etwa doppelt so viele Krauss-Drüsen wie </a:t>
            </a:r>
            <a:r>
              <a:rPr lang="en-US" sz="1200" dirty="0" err="1"/>
              <a:t>Wolfring</a:t>
            </a:r>
            <a:r>
              <a:rPr lang="en-US" sz="1200" dirty="0"/>
              <a:t>-Drüsen</a:t>
            </a:r>
            <a:endParaRPr lang="en-US" sz="1400" dirty="0">
              <a:solidFill>
                <a:srgbClr val="0000FF"/>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3199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18</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solidFill>
                  <a:schemeClr val="bg1">
                    <a:lumMod val="75000"/>
                  </a:schemeClr>
                </a:solidFill>
              </a:rPr>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chemeClr val="bg1">
                    <a:lumMod val="75000"/>
                  </a:schemeClr>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Die akzessorischen Drüsen tragen nach ihnen benannte Namen – wie lauten diese? Wo befindet sich die jeweilige Hauptlokalisation?</a:t>
            </a:r>
          </a:p>
          <a:p>
            <a:r>
              <a:rPr lang="en-US" sz="1200" dirty="0">
                <a:solidFill>
                  <a:schemeClr val="bg1">
                    <a:lumMod val="75000"/>
                  </a:schemeClr>
                </a:solidFill>
              </a:rPr>
              <a:t>– Krauss-Drüsen, die sich in den Fornices befinden</a:t>
            </a:r>
          </a:p>
          <a:p>
            <a:r>
              <a:rPr lang="en-US" sz="1200" dirty="0" err="1">
                <a:solidFill>
                  <a:schemeClr val="bg1">
                    <a:lumMod val="75000"/>
                  </a:schemeClr>
                </a:solidFill>
              </a:rPr>
              <a:t>--Wolfring</a:t>
            </a:r>
            <a:r>
              <a:rPr lang="en-US" sz="1200" dirty="0">
                <a:solidFill>
                  <a:schemeClr val="bg1">
                    <a:lumMod val="75000"/>
                  </a:schemeClr>
                </a:solidFill>
              </a:rPr>
              <a:t>-Drüsen, die in der Nähe der Tarsalplatten zu finden sind</a:t>
            </a:r>
          </a:p>
          <a:p>
            <a:endParaRPr lang="en-US" sz="1400" dirty="0">
              <a:solidFill>
                <a:schemeClr val="bg1">
                  <a:lumMod val="75000"/>
                </a:schemeClr>
              </a:solidFill>
            </a:endParaRPr>
          </a:p>
          <a:p>
            <a:r>
              <a:rPr lang="en-US" sz="1200" i="1" dirty="0">
                <a:solidFill>
                  <a:schemeClr val="bg1">
                    <a:lumMod val="75000"/>
                  </a:schemeClr>
                </a:solidFill>
              </a:rPr>
              <a:t>Sind dies große, einzelne Strukturen, ähnlich wie die Haupttränendrüse?</a:t>
            </a:r>
          </a:p>
          <a:p>
            <a:r>
              <a:rPr lang="en-US" sz="1200" dirty="0">
                <a:solidFill>
                  <a:schemeClr val="bg1">
                    <a:lumMod val="75000"/>
                  </a:schemeClr>
                </a:solidFill>
              </a:rPr>
              <a:t>Nein, es handelt sich um zwei </a:t>
            </a:r>
            <a:r>
              <a:rPr lang="en-US" sz="1200" i="1" dirty="0">
                <a:solidFill>
                  <a:schemeClr val="bg1">
                    <a:lumMod val="75000"/>
                  </a:schemeClr>
                </a:solidFill>
              </a:rPr>
              <a:t>Gruppen </a:t>
            </a:r>
            <a:r>
              <a:rPr lang="en-US" sz="1200" dirty="0">
                <a:solidFill>
                  <a:schemeClr val="bg1">
                    <a:lumMod val="75000"/>
                  </a:schemeClr>
                </a:solidFill>
              </a:rPr>
              <a:t>von (wesentlich kleineren) Drüsen, die über die gesamte Augenhöhle verteilt sind</a:t>
            </a:r>
          </a:p>
          <a:p>
            <a:endParaRPr lang="en-US" sz="1400" dirty="0">
              <a:solidFill>
                <a:schemeClr val="bg1">
                  <a:lumMod val="75000"/>
                </a:schemeClr>
              </a:solidFill>
            </a:endParaRPr>
          </a:p>
          <a:p>
            <a:r>
              <a:rPr lang="en-US" sz="1200" i="1" dirty="0">
                <a:solidFill>
                  <a:schemeClr val="bg1">
                    <a:lumMod val="75000"/>
                  </a:schemeClr>
                </a:solidFill>
              </a:rPr>
              <a:t>Welche sind zahlreicher – die Krauss-Drüsen oder die </a:t>
            </a:r>
            <a:r>
              <a:rPr lang="en-US" sz="1200" i="1" dirty="0" err="1">
                <a:solidFill>
                  <a:schemeClr val="bg1">
                    <a:lumMod val="75000"/>
                  </a:schemeClr>
                </a:solidFill>
              </a:rPr>
              <a:t>Wolfring-</a:t>
            </a:r>
            <a:r>
              <a:rPr lang="en-US" sz="1200" i="1" dirty="0">
                <a:solidFill>
                  <a:schemeClr val="bg1">
                    <a:lumMod val="75000"/>
                  </a:schemeClr>
                </a:solidFill>
              </a:rPr>
              <a:t>Drüsen?</a:t>
            </a:r>
          </a:p>
          <a:p>
            <a:r>
              <a:rPr lang="en-US" sz="1200" dirty="0">
                <a:solidFill>
                  <a:schemeClr val="bg1">
                    <a:lumMod val="75000"/>
                  </a:schemeClr>
                </a:solidFill>
              </a:rPr>
              <a:t>Es gibt etwa doppelt so viele Krauss-Drüsen wie </a:t>
            </a:r>
            <a:r>
              <a:rPr lang="en-US" sz="1200" dirty="0" err="1">
                <a:solidFill>
                  <a:schemeClr val="bg1">
                    <a:lumMod val="75000"/>
                  </a:schemeClr>
                </a:solidFill>
              </a:rPr>
              <a:t>Wolfring</a:t>
            </a:r>
            <a:r>
              <a:rPr lang="en-US" sz="1200" dirty="0">
                <a:solidFill>
                  <a:schemeClr val="bg1">
                    <a:lumMod val="75000"/>
                  </a:schemeClr>
                </a:solidFill>
              </a:rPr>
              <a:t>-Drüsen</a:t>
            </a:r>
            <a:endParaRPr lang="en-US" sz="1400" dirty="0">
              <a:solidFill>
                <a:schemeClr val="bg1">
                  <a:lumMod val="75000"/>
                </a:schemeClr>
              </a:solidFill>
            </a:endParaRPr>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a:solidFill>
            <a:schemeClr val="bg1">
              <a:lumMod val="7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55E5AC15-DCA1-950E-1A16-0CBC7A497E36}"/>
              </a:ext>
            </a:extLst>
          </p:cNvPr>
          <p:cNvSpPr txBox="1"/>
          <p:nvPr/>
        </p:nvSpPr>
        <p:spPr>
          <a:xfrm>
            <a:off x="1043806" y="3194568"/>
            <a:ext cx="7056388" cy="707886"/>
          </a:xfrm>
          <a:prstGeom prst="rect">
            <a:avLst/>
          </a:prstGeom>
          <a:solidFill>
            <a:schemeClr val="accent6">
              <a:lumMod val="20000"/>
              <a:lumOff val="80000"/>
            </a:schemeClr>
          </a:solidFill>
          <a:ln>
            <a:solidFill>
              <a:schemeClr val="tx1"/>
            </a:solidFill>
          </a:ln>
        </p:spPr>
        <p:txBody>
          <a:bodyPr wrap="square" lIns="25400" tIns="12700" rIns="25400" bIns="12700" rtlCol="0">
            <a:spAutoFit/>
          </a:bodyPr>
          <a:lstStyle/>
          <a:p>
            <a:pPr algn="ctr"/>
            <a:r>
              <a:rPr lang="en-US" sz="1200" i="1" dirty="0">
                <a:effectLst>
                  <a:outerShdw blurRad="38100" dist="38100" dir="2700000" algn="tl">
                    <a:srgbClr val="000000">
                      <a:alpha val="43137"/>
                    </a:srgbClr>
                  </a:outerShdw>
                </a:effectLst>
              </a:rPr>
              <a:t>Für den Rest der Folienreihe ist unter dem Begriff </a:t>
            </a:r>
            <a:r>
              <a:rPr lang="en-US" sz="1200" dirty="0">
                <a:effectLst>
                  <a:outerShdw blurRad="38100" dist="38100" dir="2700000" algn="tl">
                    <a:srgbClr val="000000">
                      <a:alpha val="43137"/>
                    </a:srgbClr>
                  </a:outerShdw>
                </a:effectLst>
              </a:rPr>
              <a:t>„Tränendrüse“ </a:t>
            </a:r>
            <a:r>
              <a:rPr lang="en-US" sz="1200" i="1" dirty="0">
                <a:effectLst>
                  <a:outerShdw blurRad="38100" dist="38100" dir="2700000" algn="tl">
                    <a:srgbClr val="000000">
                      <a:alpha val="43137"/>
                    </a:srgbClr>
                  </a:outerShdw>
                </a:effectLst>
              </a:rPr>
              <a:t>die Haupttränendrüse zu verstehen</a:t>
            </a:r>
          </a:p>
        </p:txBody>
      </p:sp>
    </p:spTree>
    <p:extLst>
      <p:ext uri="{BB962C8B-B14F-4D97-AF65-F5344CB8AC3E}">
        <p14:creationId xmlns:p14="http://schemas.microsoft.com/office/powerpoint/2010/main" val="1664569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19</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1200329"/>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LFU</a:t>
            </a:r>
          </a:p>
        </p:txBody>
      </p:sp>
    </p:spTree>
    <p:extLst>
      <p:ext uri="{BB962C8B-B14F-4D97-AF65-F5344CB8AC3E}">
        <p14:creationId xmlns:p14="http://schemas.microsoft.com/office/powerpoint/2010/main" val="18884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2</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413038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20</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1477328"/>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7234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21</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1477328"/>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t>
            </a:r>
            <a:r>
              <a:rPr lang="en-US" sz="1200" b="1" i="1" dirty="0"/>
              <a:t>Augen</a:t>
            </a:r>
            <a:r>
              <a:rPr lang="en-US" sz="1200" i="1" dirty="0">
                <a:solidFill>
                  <a:schemeClr val="bg1">
                    <a:lumMod val="75000"/>
                  </a:schemeClr>
                </a:solidFill>
              </a:rPr>
              <a:t>höhlenfossa befindet sich die Drüse</a:t>
            </a:r>
            <a:r>
              <a:rPr lang="en-US" sz="1200" i="1" dirty="0">
                <a:solidFill>
                  <a:schemeClr val="bg1"/>
                </a:solidFill>
              </a:rPr>
              <a:t>?</a:t>
            </a:r>
          </a:p>
          <a:p>
            <a:r>
              <a:rPr lang="en-US" sz="1200" dirty="0">
                <a:solidFill>
                  <a:schemeClr val="bg1">
                    <a:lumMod val="75000"/>
                  </a:schemeClr>
                </a:solidFill>
              </a:rPr>
              <a:t>Im Stirnbein</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CF7999A4-4441-847A-BF97-4CBF29F66EEE}"/>
              </a:ext>
            </a:extLst>
          </p:cNvPr>
          <p:cNvSpPr txBox="1"/>
          <p:nvPr/>
        </p:nvSpPr>
        <p:spPr>
          <a:xfrm>
            <a:off x="3896139" y="1888289"/>
            <a:ext cx="1622560" cy="369332"/>
          </a:xfrm>
          <a:prstGeom prst="rect">
            <a:avLst/>
          </a:prstGeom>
          <a:noFill/>
        </p:spPr>
        <p:txBody>
          <a:bodyPr wrap="square" lIns="25400" tIns="12700" rIns="25400" bIns="12700" rtlCol="0">
            <a:spAutoFit/>
          </a:bodyPr>
          <a:lstStyle/>
          <a:p>
            <a:r>
              <a:rPr lang="en-US" sz="1200" b="1" dirty="0">
                <a:latin typeface="Segoe Script" panose="030B0504020000000003" pitchFamily="66" charset="0"/>
              </a:rPr>
              <a:t>Apropos</a:t>
            </a:r>
          </a:p>
        </p:txBody>
      </p:sp>
      <p:sp>
        <p:nvSpPr>
          <p:cNvPr id="7" name="TextBox 6">
            <a:extLst>
              <a:ext uri="{FF2B5EF4-FFF2-40B4-BE49-F238E27FC236}">
                <a16:creationId xmlns:a16="http://schemas.microsoft.com/office/drawing/2014/main" id="{BE8E85CE-3995-F168-FDF9-E091A7B215FF}"/>
              </a:ext>
            </a:extLst>
          </p:cNvPr>
          <p:cNvSpPr txBox="1"/>
          <p:nvPr/>
        </p:nvSpPr>
        <p:spPr>
          <a:xfrm>
            <a:off x="6568012" y="2072955"/>
            <a:ext cx="468398" cy="369332"/>
          </a:xfrm>
          <a:prstGeom prst="rect">
            <a:avLst/>
          </a:prstGeom>
          <a:noFill/>
        </p:spPr>
        <p:txBody>
          <a:bodyPr wrap="square" lIns="25400" tIns="12700" rIns="25400" bIns="12700" rtlCol="0">
            <a:spAutoFit/>
          </a:bodyPr>
          <a:lstStyle/>
          <a:p>
            <a:r>
              <a:rPr lang="en-US" sz="1200" b="1" dirty="0">
                <a:latin typeface="Segoe Script" panose="030B0504020000000003" pitchFamily="66" charset="0"/>
              </a:rPr>
              <a:t>s…</a:t>
            </a:r>
          </a:p>
        </p:txBody>
      </p:sp>
    </p:spTree>
    <p:extLst>
      <p:ext uri="{BB962C8B-B14F-4D97-AF65-F5344CB8AC3E}">
        <p14:creationId xmlns:p14="http://schemas.microsoft.com/office/powerpoint/2010/main" val="2843991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a:extLst>
              <a:ext uri="{FF2B5EF4-FFF2-40B4-BE49-F238E27FC236}">
                <a16:creationId xmlns:a16="http://schemas.microsoft.com/office/drawing/2014/main" id="{42214C15-5C03-4ECF-A501-F8E02163CB18}"/>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t>(2) Dach</a:t>
            </a:r>
            <a:r>
              <a:rPr lang="en-US" altLang="en-US" sz="1200" dirty="0"/>
              <a:t>:</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t>(2) Seitenwand</a:t>
            </a:r>
            <a:r>
              <a:rPr lang="en-US" altLang="en-US" sz="1200" dirty="0"/>
              <a:t>:</a:t>
            </a:r>
            <a:endParaRPr lang="en-US" altLang="en-US" sz="2300" dirty="0">
              <a:solidFill>
                <a:srgbClr val="0000FF"/>
              </a:solidFill>
            </a:endParaRP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t>(3) Boden</a:t>
            </a:r>
            <a:r>
              <a:rPr lang="en-US" altLang="en-US" sz="1200" dirty="0"/>
              <a:t>:</a:t>
            </a:r>
            <a:endParaRPr lang="en-US" altLang="en-US" sz="2300" dirty="0">
              <a:solidFill>
                <a:srgbClr val="0000FF"/>
              </a:solidFill>
            </a:endParaRP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t>(4) Innenwand</a:t>
            </a:r>
            <a:r>
              <a:rPr lang="en-US" altLang="en-US" sz="1200" dirty="0"/>
              <a:t>:</a:t>
            </a:r>
            <a:endParaRPr lang="en-US" altLang="en-US" sz="2300" dirty="0">
              <a:solidFill>
                <a:srgbClr val="0000FF"/>
              </a:solidFill>
            </a:endParaRPr>
          </a:p>
        </p:txBody>
      </p:sp>
      <p:sp>
        <p:nvSpPr>
          <p:cNvPr id="3076" name="Rectangle 4">
            <a:extLst>
              <a:ext uri="{FF2B5EF4-FFF2-40B4-BE49-F238E27FC236}">
                <a16:creationId xmlns:a16="http://schemas.microsoft.com/office/drawing/2014/main" id="{E5B49C43-500F-4491-B01A-F8C51FDAED0C}"/>
              </a:ext>
            </a:extLst>
          </p:cNvPr>
          <p:cNvSpPr>
            <a:spLocks noChangeArrowheads="1"/>
          </p:cNvSpPr>
          <p:nvPr/>
        </p:nvSpPr>
        <p:spPr bwMode="auto">
          <a:xfrm>
            <a:off x="1219200" y="2514600"/>
            <a:ext cx="609600" cy="2819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8" name="Slide Number Placeholder 1">
            <a:extLst>
              <a:ext uri="{FF2B5EF4-FFF2-40B4-BE49-F238E27FC236}">
                <a16:creationId xmlns:a16="http://schemas.microsoft.com/office/drawing/2014/main" id="{EAFF2919-1421-401F-A4B1-450DD1A8C08E}"/>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44E7661A-BC35-4BA0-9856-A427642058AF}" type="slidenum">
              <a:rPr lang="en-US" altLang="en-US" sz="1000"/>
              <a:t>22</a:t>
            </a:fld>
            <a:endParaRPr lang="en-US" altLang="en-US" sz="1000"/>
          </a:p>
        </p:txBody>
      </p:sp>
      <p:sp>
        <p:nvSpPr>
          <p:cNvPr id="11" name="Text Box 4">
            <a:extLst>
              <a:ext uri="{FF2B5EF4-FFF2-40B4-BE49-F238E27FC236}">
                <a16:creationId xmlns:a16="http://schemas.microsoft.com/office/drawing/2014/main" id="{C41CE97C-2C88-4220-8B47-13B3F984B311}"/>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endParaRPr lang="en-US" altLang="en-US" sz="2000" b="1" i="1" dirty="0">
              <a:solidFill>
                <a:srgbClr val="002060"/>
              </a:solidFill>
            </a:endParaRPr>
          </a:p>
          <a:p>
            <a:pPr algn="ctr" eaLnBrk="1" hangingPunct="1">
              <a:spcBef>
                <a:spcPct val="0"/>
              </a:spcBef>
              <a:buClrTx/>
              <a:buSzTx/>
              <a:buFontTx/>
              <a:buNone/>
            </a:pPr>
            <a:r>
              <a:rPr lang="en-US" altLang="en-US" sz="1200" i="1" dirty="0">
                <a:solidFill>
                  <a:srgbClr val="002060"/>
                </a:solidFill>
              </a:rPr>
              <a:t>„2, 2, 3, 4… das Keilbein überall außer am Boden“</a:t>
            </a:r>
          </a:p>
        </p:txBody>
      </p:sp>
      <p:sp>
        <p:nvSpPr>
          <p:cNvPr id="2" name="TextBox 1">
            <a:extLst>
              <a:ext uri="{FF2B5EF4-FFF2-40B4-BE49-F238E27FC236}">
                <a16:creationId xmlns:a16="http://schemas.microsoft.com/office/drawing/2014/main" id="{AAC6C119-632C-AF11-32D9-E345DE29C451}"/>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3" name="TextBox 2">
            <a:extLst>
              <a:ext uri="{FF2B5EF4-FFF2-40B4-BE49-F238E27FC236}">
                <a16:creationId xmlns:a16="http://schemas.microsoft.com/office/drawing/2014/main" id="{601E07FB-4E05-0E3A-ED01-52881DC55B71}"/>
              </a:ext>
            </a:extLst>
          </p:cNvPr>
          <p:cNvSpPr txBox="1"/>
          <p:nvPr/>
        </p:nvSpPr>
        <p:spPr>
          <a:xfrm>
            <a:off x="2278121" y="6233486"/>
            <a:ext cx="4172937" cy="369332"/>
          </a:xfrm>
          <a:prstGeom prst="rect">
            <a:avLst/>
          </a:prstGeom>
          <a:noFill/>
        </p:spPr>
        <p:txBody>
          <a:bodyPr wrap="square" lIns="25400" tIns="12700" rIns="25400" bIns="12700" rtlCol="0">
            <a:spAutoFit/>
          </a:bodyPr>
          <a:lstStyle/>
          <a:p>
            <a:r>
              <a:rPr lang="en-US" sz="1200" dirty="0">
                <a:solidFill>
                  <a:schemeClr val="bg1"/>
                </a:solidFill>
              </a:rPr>
              <a:t>(folgt, beginnend auf der nächsten Folie)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7E77095C-ED3F-4823-ADAE-477B3E525F46}"/>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a:t>
            </a:r>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a:t>
            </a:r>
            <a:endParaRPr lang="en-US" altLang="en-US" sz="2300" dirty="0">
              <a:solidFill>
                <a:srgbClr val="0000FF"/>
              </a:solidFill>
            </a:endParaRP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a:t>
            </a:r>
            <a:endParaRPr lang="en-US" altLang="en-US" sz="2300" dirty="0">
              <a:solidFill>
                <a:srgbClr val="0000FF"/>
              </a:solidFill>
            </a:endParaRP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a:t>
            </a:r>
            <a:endParaRPr lang="en-US" altLang="en-US" sz="2300" dirty="0">
              <a:solidFill>
                <a:srgbClr val="0000FF"/>
              </a:solidFill>
            </a:endParaRPr>
          </a:p>
        </p:txBody>
      </p:sp>
      <p:sp>
        <p:nvSpPr>
          <p:cNvPr id="4100" name="Text Box 4">
            <a:extLst>
              <a:ext uri="{FF2B5EF4-FFF2-40B4-BE49-F238E27FC236}">
                <a16:creationId xmlns:a16="http://schemas.microsoft.com/office/drawing/2014/main" id="{654FD145-187C-4387-BF94-635308E92874}"/>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a:t>
            </a:r>
            <a:r>
              <a:rPr lang="en-US" altLang="en-US" sz="1200" i="1" dirty="0">
                <a:solidFill>
                  <a:srgbClr val="002060"/>
                </a:solidFill>
              </a:rPr>
              <a:t> 4…Keilbeinhöhle überall außer am Boden“</a:t>
            </a:r>
          </a:p>
        </p:txBody>
      </p:sp>
      <p:sp>
        <p:nvSpPr>
          <p:cNvPr id="4115" name="Slide Number Placeholder 1">
            <a:extLst>
              <a:ext uri="{FF2B5EF4-FFF2-40B4-BE49-F238E27FC236}">
                <a16:creationId xmlns:a16="http://schemas.microsoft.com/office/drawing/2014/main" id="{A959C0ED-EB93-497F-A4A6-60C96E0E192C}"/>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616C2E23-501D-4497-B4D1-FC07334F186F}" type="slidenum">
              <a:rPr lang="en-US" altLang="en-US" sz="1000"/>
              <a:t>23</a:t>
            </a:fld>
            <a:endParaRPr lang="en-US" altLang="en-US" sz="1000"/>
          </a:p>
        </p:txBody>
      </p:sp>
      <p:sp>
        <p:nvSpPr>
          <p:cNvPr id="2" name="Left Brace 1">
            <a:extLst>
              <a:ext uri="{FF2B5EF4-FFF2-40B4-BE49-F238E27FC236}">
                <a16:creationId xmlns:a16="http://schemas.microsoft.com/office/drawing/2014/main" id="{D3BBB4A6-4D6D-42A5-B9E3-CEEAB5041D77}"/>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Arrow: U-Turn 3">
            <a:extLst>
              <a:ext uri="{FF2B5EF4-FFF2-40B4-BE49-F238E27FC236}">
                <a16:creationId xmlns:a16="http://schemas.microsoft.com/office/drawing/2014/main" id="{E94160E4-C634-468E-988A-205319B52489}"/>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 Box 5">
            <a:extLst>
              <a:ext uri="{FF2B5EF4-FFF2-40B4-BE49-F238E27FC236}">
                <a16:creationId xmlns:a16="http://schemas.microsoft.com/office/drawing/2014/main" id="{A6CDDC53-C68F-40EE-827D-D17CCC5768D7}"/>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3" name="TextBox 2">
            <a:extLst>
              <a:ext uri="{FF2B5EF4-FFF2-40B4-BE49-F238E27FC236}">
                <a16:creationId xmlns:a16="http://schemas.microsoft.com/office/drawing/2014/main" id="{ECDFA104-4C95-EB9C-3011-1641BAA022D0}"/>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7E77095C-ED3F-4823-ADAE-477B3E525F46}"/>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a:t>
            </a:r>
            <a:endParaRPr lang="en-US" altLang="en-US" sz="2300" dirty="0">
              <a:solidFill>
                <a:srgbClr val="0000FF"/>
              </a:solidFill>
            </a:endParaRP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 </a:t>
            </a:r>
            <a:r>
              <a:rPr lang="en-US" altLang="en-US" sz="1200" dirty="0">
                <a:solidFill>
                  <a:srgbClr val="0000FF"/>
                </a:solidFill>
              </a:rPr>
              <a:t>Keilbein,</a:t>
            </a:r>
          </a:p>
        </p:txBody>
      </p:sp>
      <p:sp>
        <p:nvSpPr>
          <p:cNvPr id="4100" name="Text Box 4">
            <a:extLst>
              <a:ext uri="{FF2B5EF4-FFF2-40B4-BE49-F238E27FC236}">
                <a16:creationId xmlns:a16="http://schemas.microsoft.com/office/drawing/2014/main" id="{654FD145-187C-4387-BF94-635308E92874}"/>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 Keilbein überall außer am Boden“</a:t>
            </a:r>
          </a:p>
        </p:txBody>
      </p:sp>
      <p:sp>
        <p:nvSpPr>
          <p:cNvPr id="4106" name="Text Box 5">
            <a:extLst>
              <a:ext uri="{FF2B5EF4-FFF2-40B4-BE49-F238E27FC236}">
                <a16:creationId xmlns:a16="http://schemas.microsoft.com/office/drawing/2014/main" id="{7B7CF60F-082D-4394-8AAC-A380C65786A4}"/>
              </a:ext>
            </a:extLst>
          </p:cNvPr>
          <p:cNvSpPr txBox="1">
            <a:spLocks noChangeArrowheads="1"/>
          </p:cNvSpPr>
          <p:nvPr/>
        </p:nvSpPr>
        <p:spPr bwMode="auto">
          <a:xfrm>
            <a:off x="5737683" y="3547924"/>
            <a:ext cx="3406317" cy="28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r>
              <a:rPr lang="en-US" altLang="en-US" sz="1200" i="1">
                <a:solidFill>
                  <a:srgbClr val="0000FF"/>
                </a:solidFill>
              </a:rPr>
              <a:t>„Keilbein überall außer am Boden“</a:t>
            </a:r>
          </a:p>
        </p:txBody>
      </p:sp>
      <p:cxnSp>
        <p:nvCxnSpPr>
          <p:cNvPr id="3" name="Straight Arrow Connector 2">
            <a:extLst>
              <a:ext uri="{FF2B5EF4-FFF2-40B4-BE49-F238E27FC236}">
                <a16:creationId xmlns:a16="http://schemas.microsoft.com/office/drawing/2014/main" id="{EAE0D6BA-438E-45C9-BF20-72A0AC00F9C0}"/>
              </a:ext>
            </a:extLst>
          </p:cNvPr>
          <p:cNvCxnSpPr>
            <a:cxnSpLocks/>
            <a:stCxn id="4106" idx="1"/>
          </p:cNvCxnSpPr>
          <p:nvPr/>
        </p:nvCxnSpPr>
        <p:spPr>
          <a:xfrm flipH="1" flipV="1">
            <a:off x="3962400" y="3009900"/>
            <a:ext cx="1775283" cy="6826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ECA6E281-54ED-480E-8787-D04ACA23EE5A}"/>
              </a:ext>
            </a:extLst>
          </p:cNvPr>
          <p:cNvCxnSpPr>
            <a:cxnSpLocks/>
            <a:stCxn id="4106" idx="1"/>
          </p:cNvCxnSpPr>
          <p:nvPr/>
        </p:nvCxnSpPr>
        <p:spPr>
          <a:xfrm flipH="1" flipV="1">
            <a:off x="4800600" y="3613902"/>
            <a:ext cx="937083" cy="786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6E2C27F-BDB2-44EA-8ADE-FAE32E4E17BE}"/>
              </a:ext>
            </a:extLst>
          </p:cNvPr>
          <p:cNvCxnSpPr>
            <a:cxnSpLocks/>
            <a:stCxn id="4106" idx="1"/>
          </p:cNvCxnSpPr>
          <p:nvPr/>
        </p:nvCxnSpPr>
        <p:spPr>
          <a:xfrm flipH="1">
            <a:off x="4114800" y="3692579"/>
            <a:ext cx="1622883" cy="4603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EFE50DF-8A65-414F-B0D7-6C52DF752D3C}"/>
              </a:ext>
            </a:extLst>
          </p:cNvPr>
          <p:cNvCxnSpPr>
            <a:cxnSpLocks/>
            <a:stCxn id="4106" idx="1"/>
          </p:cNvCxnSpPr>
          <p:nvPr/>
        </p:nvCxnSpPr>
        <p:spPr>
          <a:xfrm flipH="1">
            <a:off x="4572000" y="3692579"/>
            <a:ext cx="1165683" cy="9636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15" name="Slide Number Placeholder 1">
            <a:extLst>
              <a:ext uri="{FF2B5EF4-FFF2-40B4-BE49-F238E27FC236}">
                <a16:creationId xmlns:a16="http://schemas.microsoft.com/office/drawing/2014/main" id="{A959C0ED-EB93-497F-A4A6-60C96E0E192C}"/>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616C2E23-501D-4497-B4D1-FC07334F186F}" type="slidenum">
              <a:rPr lang="en-US" altLang="en-US" sz="1000"/>
              <a:t>24</a:t>
            </a:fld>
            <a:endParaRPr lang="en-US" altLang="en-US" sz="1000"/>
          </a:p>
        </p:txBody>
      </p:sp>
      <p:sp>
        <p:nvSpPr>
          <p:cNvPr id="21" name="Left Brace 20">
            <a:extLst>
              <a:ext uri="{FF2B5EF4-FFF2-40B4-BE49-F238E27FC236}">
                <a16:creationId xmlns:a16="http://schemas.microsoft.com/office/drawing/2014/main" id="{3BF8F927-DE1E-47B0-8CC1-EAD89CBB88F4}"/>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row: U-Turn 21">
            <a:extLst>
              <a:ext uri="{FF2B5EF4-FFF2-40B4-BE49-F238E27FC236}">
                <a16:creationId xmlns:a16="http://schemas.microsoft.com/office/drawing/2014/main" id="{E3714546-58C8-4EE6-93C0-A3E5A34C699C}"/>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 Box 5">
            <a:extLst>
              <a:ext uri="{FF2B5EF4-FFF2-40B4-BE49-F238E27FC236}">
                <a16:creationId xmlns:a16="http://schemas.microsoft.com/office/drawing/2014/main" id="{F437DD25-95E9-4A46-B00C-D38DD12C183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76783708-638D-DBDD-019B-7746FA44761E}"/>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645545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id="{E8910081-A559-4C3F-989D-B90A3C65208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 das Keilbein überall außer am Boden“</a:t>
            </a:r>
          </a:p>
        </p:txBody>
      </p:sp>
      <p:sp>
        <p:nvSpPr>
          <p:cNvPr id="5123" name="Text Box 3">
            <a:extLst>
              <a:ext uri="{FF2B5EF4-FFF2-40B4-BE49-F238E27FC236}">
                <a16:creationId xmlns:a16="http://schemas.microsoft.com/office/drawing/2014/main" id="{62A43DDE-3476-4E3F-91C7-FE8977859FD5}"/>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b="1" i="1" dirty="0">
                <a:solidFill>
                  <a:srgbClr val="0000FF"/>
                </a:solidFill>
              </a:rPr>
              <a:t>(2) </a:t>
            </a:r>
            <a:r>
              <a:rPr lang="en-US" altLang="en-US" sz="1200" b="1" i="1" dirty="0"/>
              <a:t>Dach</a:t>
            </a:r>
            <a:r>
              <a:rPr lang="en-US" altLang="en-US" sz="1200" b="1" dirty="0"/>
              <a:t>: </a:t>
            </a:r>
            <a:r>
              <a:rPr lang="en-US" altLang="en-US" sz="1200" b="1" dirty="0">
                <a:solidFill>
                  <a:srgbClr val="0000FF"/>
                </a:solidFill>
              </a:rPr>
              <a:t>Keilbein, </a:t>
            </a:r>
            <a:r>
              <a:rPr lang="en-US" altLang="en-US" sz="1200" b="1" i="1" dirty="0">
                <a:solidFill>
                  <a:srgbClr val="0000FF"/>
                </a:solidFill>
              </a:rPr>
              <a:t>?</a:t>
            </a:r>
            <a:endParaRPr lang="en-US" altLang="en-US" sz="2300" b="1" i="1" dirty="0"/>
          </a:p>
          <a:p>
            <a:pPr eaLnBrk="1" hangingPunct="1">
              <a:spcBef>
                <a:spcPct val="0"/>
              </a:spcBef>
              <a:buClrTx/>
              <a:buSzTx/>
              <a:buFontTx/>
              <a:buNone/>
            </a:pPr>
            <a:endParaRPr lang="en-US" altLang="en-US" sz="2300" b="1" dirty="0">
              <a:solidFill>
                <a:srgbClr val="0000FF"/>
              </a:solidFill>
            </a:endParaRPr>
          </a:p>
          <a:p>
            <a:pPr eaLnBrk="1" hangingPunct="1">
              <a:spcBef>
                <a:spcPct val="0"/>
              </a:spcBef>
              <a:buClrTx/>
              <a:buSzTx/>
              <a:buFontTx/>
              <a:buNone/>
            </a:pPr>
            <a:r>
              <a:rPr lang="en-US" altLang="en-US" sz="1200" i="1" dirty="0">
                <a:solidFill>
                  <a:srgbClr val="B2B2B2"/>
                </a:solidFill>
              </a:rPr>
              <a:t>(2) Seitenwand</a:t>
            </a:r>
            <a:r>
              <a:rPr lang="en-US" altLang="en-US" sz="1200" dirty="0">
                <a:solidFill>
                  <a:srgbClr val="B2B2B2"/>
                </a:solidFill>
              </a:rPr>
              <a:t>: Keilbein,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B2B2B2"/>
                </a:solidFill>
              </a:rPr>
              <a:t>(3) Boden</a:t>
            </a:r>
            <a:r>
              <a:rPr lang="en-US" altLang="en-US" sz="1200" dirty="0">
                <a:solidFill>
                  <a:srgbClr val="B2B2B2"/>
                </a:solidFill>
              </a:rPr>
              <a:t>:</a:t>
            </a:r>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B2B2B2"/>
                </a:solidFill>
              </a:rPr>
              <a:t>(4) Innenwand</a:t>
            </a:r>
            <a:r>
              <a:rPr lang="en-US" altLang="en-US" sz="1200" dirty="0">
                <a:solidFill>
                  <a:srgbClr val="B2B2B2"/>
                </a:solidFill>
              </a:rPr>
              <a:t>: Keilbein,</a:t>
            </a:r>
          </a:p>
        </p:txBody>
      </p:sp>
      <p:sp>
        <p:nvSpPr>
          <p:cNvPr id="5130" name="Slide Number Placeholder 1">
            <a:extLst>
              <a:ext uri="{FF2B5EF4-FFF2-40B4-BE49-F238E27FC236}">
                <a16:creationId xmlns:a16="http://schemas.microsoft.com/office/drawing/2014/main" id="{A8855BED-D27C-4FB5-9892-C92DFA49B88B}"/>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9F40C4DF-D402-46BF-A514-0E56156CE894}" type="slidenum">
              <a:rPr lang="en-US" altLang="en-US" sz="1000"/>
              <a:t>25</a:t>
            </a:fld>
            <a:endParaRPr lang="en-US" altLang="en-US" sz="1000"/>
          </a:p>
        </p:txBody>
      </p:sp>
      <p:sp>
        <p:nvSpPr>
          <p:cNvPr id="5131" name="TextBox 1">
            <a:extLst>
              <a:ext uri="{FF2B5EF4-FFF2-40B4-BE49-F238E27FC236}">
                <a16:creationId xmlns:a16="http://schemas.microsoft.com/office/drawing/2014/main" id="{2CA26BB0-7888-40B6-9D62-E6A880022DC8}"/>
              </a:ext>
            </a:extLst>
          </p:cNvPr>
          <p:cNvSpPr txBox="1">
            <a:spLocks noChangeArrowheads="1"/>
          </p:cNvSpPr>
          <p:nvPr/>
        </p:nvSpPr>
        <p:spPr bwMode="auto">
          <a:xfrm>
            <a:off x="5486400" y="2757488"/>
            <a:ext cx="22431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a:t>(hier beginnen, die Liste nach unten durcharbeiten)</a:t>
            </a:r>
          </a:p>
        </p:txBody>
      </p:sp>
      <p:cxnSp>
        <p:nvCxnSpPr>
          <p:cNvPr id="4" name="Straight Arrow Connector 3">
            <a:extLst>
              <a:ext uri="{FF2B5EF4-FFF2-40B4-BE49-F238E27FC236}">
                <a16:creationId xmlns:a16="http://schemas.microsoft.com/office/drawing/2014/main" id="{46C1DABC-36CA-434F-8242-4EDBA82CD384}"/>
              </a:ext>
            </a:extLst>
          </p:cNvPr>
          <p:cNvCxnSpPr>
            <a:stCxn id="5131" idx="1"/>
          </p:cNvCxnSpPr>
          <p:nvPr/>
        </p:nvCxnSpPr>
        <p:spPr>
          <a:xfrm flipH="1" flipV="1">
            <a:off x="4495800" y="2895600"/>
            <a:ext cx="99060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Left Brace 14">
            <a:extLst>
              <a:ext uri="{FF2B5EF4-FFF2-40B4-BE49-F238E27FC236}">
                <a16:creationId xmlns:a16="http://schemas.microsoft.com/office/drawing/2014/main" id="{03E8F9D8-F079-4D7B-807E-0CD2014A679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Arrow: U-Turn 15">
            <a:extLst>
              <a:ext uri="{FF2B5EF4-FFF2-40B4-BE49-F238E27FC236}">
                <a16:creationId xmlns:a16="http://schemas.microsoft.com/office/drawing/2014/main" id="{40C1C464-CD0F-4031-BB12-B39B8F5D24A1}"/>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 Box 5">
            <a:extLst>
              <a:ext uri="{FF2B5EF4-FFF2-40B4-BE49-F238E27FC236}">
                <a16:creationId xmlns:a16="http://schemas.microsoft.com/office/drawing/2014/main" id="{D7F7B77C-18B9-4E3F-8E2C-A5ABAA3E69CB}"/>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289E5F0F-A966-85A1-EA38-718CECB09D12}"/>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a:extLst>
              <a:ext uri="{FF2B5EF4-FFF2-40B4-BE49-F238E27FC236}">
                <a16:creationId xmlns:a16="http://schemas.microsoft.com/office/drawing/2014/main" id="{5417C11E-1B22-4F46-9FB5-144DE8980938}"/>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b="1" i="1" dirty="0">
                <a:solidFill>
                  <a:srgbClr val="0000FF"/>
                </a:solidFill>
              </a:rPr>
              <a:t>(2) </a:t>
            </a:r>
            <a:r>
              <a:rPr lang="en-US" altLang="en-US" sz="1200" b="1" i="1" dirty="0"/>
              <a:t>Dach</a:t>
            </a:r>
            <a:r>
              <a:rPr lang="en-US" altLang="en-US" sz="1200" b="1" dirty="0"/>
              <a:t>: </a:t>
            </a:r>
            <a:r>
              <a:rPr lang="en-US" altLang="en-US" sz="1200" b="1" dirty="0">
                <a:solidFill>
                  <a:srgbClr val="0000FF"/>
                </a:solidFill>
              </a:rPr>
              <a:t>Keilbein, Stirnbein</a:t>
            </a:r>
            <a:endParaRPr lang="en-US" altLang="en-US" sz="2300" b="1" dirty="0"/>
          </a:p>
          <a:p>
            <a:pPr eaLnBrk="1" hangingPunct="1">
              <a:spcBef>
                <a:spcPct val="0"/>
              </a:spcBef>
              <a:buClrTx/>
              <a:buSzTx/>
              <a:buFontTx/>
              <a:buNone/>
            </a:pPr>
            <a:endParaRPr lang="en-US" altLang="en-US" sz="2300" b="1" dirty="0">
              <a:solidFill>
                <a:srgbClr val="0000FF"/>
              </a:solidFill>
            </a:endParaRPr>
          </a:p>
          <a:p>
            <a:pPr eaLnBrk="1" hangingPunct="1">
              <a:spcBef>
                <a:spcPct val="0"/>
              </a:spcBef>
              <a:buClrTx/>
              <a:buSzTx/>
              <a:buFontTx/>
              <a:buNone/>
            </a:pPr>
            <a:r>
              <a:rPr lang="en-US" altLang="en-US" sz="1200" i="1" dirty="0">
                <a:solidFill>
                  <a:srgbClr val="B2B2B2"/>
                </a:solidFill>
              </a:rPr>
              <a:t>(2) Seitenwand</a:t>
            </a:r>
            <a:r>
              <a:rPr lang="en-US" altLang="en-US" sz="1200" dirty="0">
                <a:solidFill>
                  <a:srgbClr val="B2B2B2"/>
                </a:solidFill>
              </a:rPr>
              <a:t>: Keilbein,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B2B2B2"/>
                </a:solidFill>
              </a:rPr>
              <a:t>(3) Boden</a:t>
            </a:r>
            <a:r>
              <a:rPr lang="en-US" altLang="en-US" sz="1200" dirty="0">
                <a:solidFill>
                  <a:srgbClr val="B2B2B2"/>
                </a:solidFill>
              </a:rPr>
              <a:t>:</a:t>
            </a:r>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B2B2B2"/>
                </a:solidFill>
              </a:rPr>
              <a:t>(4) Innenwand</a:t>
            </a:r>
            <a:r>
              <a:rPr lang="en-US" altLang="en-US" sz="1200" dirty="0">
                <a:solidFill>
                  <a:srgbClr val="B2B2B2"/>
                </a:solidFill>
              </a:rPr>
              <a:t>: Keilbein,</a:t>
            </a:r>
          </a:p>
        </p:txBody>
      </p:sp>
      <p:sp>
        <p:nvSpPr>
          <p:cNvPr id="6154" name="Slide Number Placeholder 1">
            <a:extLst>
              <a:ext uri="{FF2B5EF4-FFF2-40B4-BE49-F238E27FC236}">
                <a16:creationId xmlns:a16="http://schemas.microsoft.com/office/drawing/2014/main" id="{05EFDCDB-6045-4E26-A1E0-DDCCCC87FABA}"/>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17744DAD-8B90-4C17-B8C4-1286C7F4FE6A}" type="slidenum">
              <a:rPr lang="en-US" altLang="en-US" sz="1000"/>
              <a:t>26</a:t>
            </a:fld>
            <a:endParaRPr lang="en-US" altLang="en-US" sz="1000"/>
          </a:p>
        </p:txBody>
      </p:sp>
      <p:sp>
        <p:nvSpPr>
          <p:cNvPr id="13" name="Text Box 4">
            <a:extLst>
              <a:ext uri="{FF2B5EF4-FFF2-40B4-BE49-F238E27FC236}">
                <a16:creationId xmlns:a16="http://schemas.microsoft.com/office/drawing/2014/main" id="{75B5245F-C4BC-4705-AB88-AE604885F1DF}"/>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7594FFF6-58C3-455A-9D16-CA62224E58FA}"/>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D105FF6A-5EA1-4359-8B40-B73451640119}"/>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90B32FB5-EEDD-4201-A8F9-047CB162C872}"/>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BC984F08-F911-9306-3B6E-FF76220BA440}"/>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a:extLst>
              <a:ext uri="{FF2B5EF4-FFF2-40B4-BE49-F238E27FC236}">
                <a16:creationId xmlns:a16="http://schemas.microsoft.com/office/drawing/2014/main" id="{A4933DDD-1FFA-4419-9C85-DA02BCD4ECAE}"/>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b="1" i="1" dirty="0">
                <a:solidFill>
                  <a:srgbClr val="0000FF"/>
                </a:solidFill>
              </a:rPr>
              <a:t>(2) </a:t>
            </a:r>
            <a:r>
              <a:rPr lang="en-US" altLang="en-US" sz="1200" b="1" i="1" dirty="0"/>
              <a:t>Seitenwand</a:t>
            </a:r>
            <a:r>
              <a:rPr lang="en-US" altLang="en-US" sz="1200" b="1" dirty="0"/>
              <a:t>: </a:t>
            </a:r>
            <a:r>
              <a:rPr lang="en-US" altLang="en-US" sz="1200" b="1" dirty="0">
                <a:solidFill>
                  <a:srgbClr val="0000FF"/>
                </a:solidFill>
              </a:rPr>
              <a:t>Keilbein, </a:t>
            </a:r>
            <a:r>
              <a:rPr lang="en-US" altLang="en-US" sz="1200" b="1" i="1" dirty="0">
                <a:solidFill>
                  <a:srgbClr val="0000FF"/>
                </a:solidFill>
              </a:rPr>
              <a:t>?</a:t>
            </a:r>
          </a:p>
          <a:p>
            <a:pPr eaLnBrk="1" hangingPunct="1">
              <a:spcBef>
                <a:spcPct val="0"/>
              </a:spcBef>
              <a:buClrTx/>
              <a:buSzTx/>
              <a:buFontTx/>
              <a:buNone/>
            </a:pPr>
            <a:endParaRPr lang="en-US" altLang="en-US" sz="2300" b="1" dirty="0"/>
          </a:p>
          <a:p>
            <a:pPr eaLnBrk="1" hangingPunct="1">
              <a:spcBef>
                <a:spcPct val="0"/>
              </a:spcBef>
              <a:buClrTx/>
              <a:buSzTx/>
              <a:buFontTx/>
              <a:buNone/>
            </a:pPr>
            <a:r>
              <a:rPr lang="en-US" altLang="en-US" sz="1200" i="1" dirty="0">
                <a:solidFill>
                  <a:srgbClr val="B2B2B2"/>
                </a:solidFill>
              </a:rPr>
              <a:t>(3) Boden</a:t>
            </a:r>
            <a:r>
              <a:rPr lang="en-US" altLang="en-US" sz="1200" dirty="0">
                <a:solidFill>
                  <a:srgbClr val="B2B2B2"/>
                </a:solidFill>
              </a:rPr>
              <a:t>:</a:t>
            </a:r>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B2B2B2"/>
                </a:solidFill>
              </a:rPr>
              <a:t>(4) Innenwand</a:t>
            </a:r>
            <a:r>
              <a:rPr lang="en-US" altLang="en-US" sz="1200" dirty="0">
                <a:solidFill>
                  <a:srgbClr val="B2B2B2"/>
                </a:solidFill>
              </a:rPr>
              <a:t>: Keilbein,</a:t>
            </a:r>
          </a:p>
        </p:txBody>
      </p:sp>
      <p:sp>
        <p:nvSpPr>
          <p:cNvPr id="7178" name="Slide Number Placeholder 1">
            <a:extLst>
              <a:ext uri="{FF2B5EF4-FFF2-40B4-BE49-F238E27FC236}">
                <a16:creationId xmlns:a16="http://schemas.microsoft.com/office/drawing/2014/main" id="{0D27C598-D45B-427C-AEB5-1C11FED2209E}"/>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247685F1-014B-4EE8-907D-386CAC8561AA}" type="slidenum">
              <a:rPr lang="en-US" altLang="en-US" sz="1000"/>
              <a:t>27</a:t>
            </a:fld>
            <a:endParaRPr lang="en-US" altLang="en-US" sz="1000"/>
          </a:p>
        </p:txBody>
      </p:sp>
      <p:sp>
        <p:nvSpPr>
          <p:cNvPr id="13" name="Text Box 4">
            <a:extLst>
              <a:ext uri="{FF2B5EF4-FFF2-40B4-BE49-F238E27FC236}">
                <a16:creationId xmlns:a16="http://schemas.microsoft.com/office/drawing/2014/main" id="{D3F9C815-BAA7-4E20-8981-A9E6795345B1}"/>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4636829E-44A9-45D3-A0D0-AB06CF0FD330}"/>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2A2A1CEA-3620-4B6F-88E7-DD9ED7F1D6D5}"/>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0C32CA50-9CB8-4F4E-A152-128F2252BADC}"/>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E817D3D2-E4FB-E20D-D895-FF5B42DAC4C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3">
            <a:extLst>
              <a:ext uri="{FF2B5EF4-FFF2-40B4-BE49-F238E27FC236}">
                <a16:creationId xmlns:a16="http://schemas.microsoft.com/office/drawing/2014/main" id="{993FFC89-F31A-4E12-9AD7-8F2EA3B6924E}"/>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b="1" i="1" dirty="0">
                <a:solidFill>
                  <a:srgbClr val="0000FF"/>
                </a:solidFill>
              </a:rPr>
              <a:t>(2) </a:t>
            </a:r>
            <a:r>
              <a:rPr lang="en-US" altLang="en-US" sz="1200" b="1" i="1" dirty="0"/>
              <a:t>Seitenwand</a:t>
            </a:r>
            <a:r>
              <a:rPr lang="en-US" altLang="en-US" sz="1200" b="1" dirty="0"/>
              <a:t>: </a:t>
            </a:r>
            <a:r>
              <a:rPr lang="en-US" altLang="en-US" sz="1200" b="1" dirty="0">
                <a:solidFill>
                  <a:srgbClr val="0000FF"/>
                </a:solidFill>
              </a:rPr>
              <a:t>Keilbein, Jochbein</a:t>
            </a:r>
          </a:p>
          <a:p>
            <a:pPr eaLnBrk="1" hangingPunct="1">
              <a:spcBef>
                <a:spcPct val="0"/>
              </a:spcBef>
              <a:buClrTx/>
              <a:buSzTx/>
              <a:buFontTx/>
              <a:buNone/>
            </a:pPr>
            <a:endParaRPr lang="en-US" altLang="en-US" sz="2300" b="1" dirty="0"/>
          </a:p>
          <a:p>
            <a:pPr eaLnBrk="1" hangingPunct="1">
              <a:spcBef>
                <a:spcPct val="0"/>
              </a:spcBef>
              <a:buClrTx/>
              <a:buSzTx/>
              <a:buFontTx/>
              <a:buNone/>
            </a:pPr>
            <a:r>
              <a:rPr lang="en-US" altLang="en-US" sz="1200" i="1" dirty="0">
                <a:solidFill>
                  <a:srgbClr val="B2B2B2"/>
                </a:solidFill>
              </a:rPr>
              <a:t>(3) Boden</a:t>
            </a:r>
            <a:r>
              <a:rPr lang="en-US" altLang="en-US" sz="1200" dirty="0">
                <a:solidFill>
                  <a:srgbClr val="B2B2B2"/>
                </a:solidFill>
              </a:rPr>
              <a:t>:</a:t>
            </a:r>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B2B2B2"/>
                </a:solidFill>
              </a:rPr>
              <a:t>(4) Innenwand</a:t>
            </a:r>
            <a:r>
              <a:rPr lang="en-US" altLang="en-US" sz="1200" dirty="0">
                <a:solidFill>
                  <a:srgbClr val="B2B2B2"/>
                </a:solidFill>
              </a:rPr>
              <a:t>: Keilbein,</a:t>
            </a:r>
          </a:p>
        </p:txBody>
      </p:sp>
      <p:sp>
        <p:nvSpPr>
          <p:cNvPr id="8202" name="Slide Number Placeholder 1">
            <a:extLst>
              <a:ext uri="{FF2B5EF4-FFF2-40B4-BE49-F238E27FC236}">
                <a16:creationId xmlns:a16="http://schemas.microsoft.com/office/drawing/2014/main" id="{C63D2D2A-BF9E-4976-9BBF-48432795F688}"/>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DC52312F-4739-4871-961F-F92B620C27E6}" type="slidenum">
              <a:rPr lang="en-US" altLang="en-US" sz="1000"/>
              <a:t>28</a:t>
            </a:fld>
            <a:endParaRPr lang="en-US" altLang="en-US" sz="1000"/>
          </a:p>
        </p:txBody>
      </p:sp>
      <p:sp>
        <p:nvSpPr>
          <p:cNvPr id="13" name="Text Box 4">
            <a:extLst>
              <a:ext uri="{FF2B5EF4-FFF2-40B4-BE49-F238E27FC236}">
                <a16:creationId xmlns:a16="http://schemas.microsoft.com/office/drawing/2014/main" id="{84FDE80A-A19B-4E2D-A9BB-28B6BBDAF047}"/>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DD6F3DCA-8BF8-46F0-85B8-6F7568677528}"/>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ECD578BE-2745-48CB-B8B6-F96A8BABAE6B}"/>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A76EB766-0617-4B35-968D-EE336187EE90}"/>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77BEF05E-A59C-2DB7-8D84-36B6C48B26E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a:extLst>
              <a:ext uri="{FF2B5EF4-FFF2-40B4-BE49-F238E27FC236}">
                <a16:creationId xmlns:a16="http://schemas.microsoft.com/office/drawing/2014/main" id="{D13987C6-9174-4C0D-8D57-FC69CC3BECA3}"/>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b="1" i="1" dirty="0">
                <a:solidFill>
                  <a:srgbClr val="0000FF"/>
                </a:solidFill>
              </a:rPr>
              <a:t>(3) </a:t>
            </a:r>
            <a:r>
              <a:rPr lang="en-US" altLang="en-US" sz="1200" b="1" i="1" dirty="0"/>
              <a:t>Boden</a:t>
            </a:r>
            <a:r>
              <a:rPr lang="en-US" altLang="en-US" sz="1200" b="1" dirty="0"/>
              <a:t>: </a:t>
            </a:r>
            <a:r>
              <a:rPr lang="en-US" altLang="en-US" sz="1200" b="1" i="1" dirty="0">
                <a:solidFill>
                  <a:srgbClr val="0000FF"/>
                </a:solidFill>
              </a:rPr>
              <a:t>?, ?, ?</a:t>
            </a:r>
            <a:endParaRPr lang="en-US" altLang="en-US" sz="2300" b="1" i="1" dirty="0"/>
          </a:p>
          <a:p>
            <a:pPr eaLnBrk="1" hangingPunct="1">
              <a:spcBef>
                <a:spcPct val="0"/>
              </a:spcBef>
              <a:buClrTx/>
              <a:buSzTx/>
              <a:buFontTx/>
              <a:buNone/>
            </a:pPr>
            <a:endParaRPr lang="en-US" altLang="en-US" sz="2300" b="1" dirty="0">
              <a:solidFill>
                <a:srgbClr val="B2B2B2"/>
              </a:solidFill>
            </a:endParaRPr>
          </a:p>
          <a:p>
            <a:pPr eaLnBrk="1" hangingPunct="1">
              <a:spcBef>
                <a:spcPct val="0"/>
              </a:spcBef>
              <a:buClrTx/>
              <a:buSzTx/>
              <a:buFontTx/>
              <a:buNone/>
            </a:pPr>
            <a:r>
              <a:rPr lang="en-US" altLang="en-US" sz="1200" i="1" dirty="0">
                <a:solidFill>
                  <a:srgbClr val="B2B2B2"/>
                </a:solidFill>
              </a:rPr>
              <a:t>(4) Innenwand</a:t>
            </a:r>
            <a:r>
              <a:rPr lang="en-US" altLang="en-US" sz="1200" dirty="0">
                <a:solidFill>
                  <a:srgbClr val="B2B2B2"/>
                </a:solidFill>
              </a:rPr>
              <a:t>: Keilbein,</a:t>
            </a:r>
          </a:p>
        </p:txBody>
      </p:sp>
      <p:sp>
        <p:nvSpPr>
          <p:cNvPr id="9226" name="Slide Number Placeholder 1">
            <a:extLst>
              <a:ext uri="{FF2B5EF4-FFF2-40B4-BE49-F238E27FC236}">
                <a16:creationId xmlns:a16="http://schemas.microsoft.com/office/drawing/2014/main" id="{A4D1D497-CC18-4E13-8DAD-62A17DCDC3B2}"/>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09E28DD4-525C-4334-B47D-83F426D3BCE5}" type="slidenum">
              <a:rPr lang="en-US" altLang="en-US" sz="1000"/>
              <a:t>29</a:t>
            </a:fld>
            <a:endParaRPr lang="en-US" altLang="en-US" sz="1000"/>
          </a:p>
        </p:txBody>
      </p:sp>
      <p:sp>
        <p:nvSpPr>
          <p:cNvPr id="13" name="Text Box 4">
            <a:extLst>
              <a:ext uri="{FF2B5EF4-FFF2-40B4-BE49-F238E27FC236}">
                <a16:creationId xmlns:a16="http://schemas.microsoft.com/office/drawing/2014/main" id="{5C32D6D3-C217-477D-9539-06C3CB9BCA7B}"/>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CD410469-D062-4DD0-A6B5-FA8ACE5DA193}"/>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3007A52E-CE0A-4D92-8170-5C995D4A8157}"/>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5258EBF1-4EFD-4D55-A265-5311F2E21952}"/>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68E6C1E2-3C3B-8080-C6F6-9B8518C4863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3</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830997"/>
          </a:xfrm>
          <a:prstGeom prst="rect">
            <a:avLst/>
          </a:prstGeom>
          <a:noFill/>
        </p:spPr>
        <p:txBody>
          <a:bodyPr wrap="square" lIns="25400" tIns="12700" rIns="25400" bIns="12700" rtlCol="0">
            <a:spAutoFit/>
          </a:bodyPr>
          <a:lstStyle/>
          <a:p>
            <a:r>
              <a:rPr lang="en-US" sz="1200" i="1" dirty="0">
                <a:solidFill>
                  <a:srgbClr val="0000FF"/>
                </a:solidFill>
              </a:rPr>
              <a:t>Die Tatsache, dass die Haupttränendrüse als „Haupttränendrüse“ bezeichnet wird, lässt auf die Existenz anderer, nicht zur Haupttränendrüse gehörender Tränendrüsen schließen. Gibt es solche Drüsen tatsächlich?</a:t>
            </a:r>
            <a:endParaRPr lang="en-US" sz="1600" dirty="0">
              <a:solidFill>
                <a:srgbClr val="0000FF"/>
              </a:solidFill>
            </a:endParaRPr>
          </a:p>
        </p:txBody>
      </p:sp>
    </p:spTree>
    <p:extLst>
      <p:ext uri="{BB962C8B-B14F-4D97-AF65-F5344CB8AC3E}">
        <p14:creationId xmlns:p14="http://schemas.microsoft.com/office/powerpoint/2010/main" val="1744289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3">
            <a:extLst>
              <a:ext uri="{FF2B5EF4-FFF2-40B4-BE49-F238E27FC236}">
                <a16:creationId xmlns:a16="http://schemas.microsoft.com/office/drawing/2014/main" id="{F645E563-4A97-4392-8C86-EA56452DB918}"/>
              </a:ext>
            </a:extLst>
          </p:cNvPr>
          <p:cNvSpPr txBox="1">
            <a:spLocks noChangeArrowheads="1"/>
          </p:cNvSpPr>
          <p:nvPr/>
        </p:nvSpPr>
        <p:spPr bwMode="auto">
          <a:xfrm>
            <a:off x="1301750" y="1801813"/>
            <a:ext cx="5348515"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b="1" i="1" dirty="0">
                <a:solidFill>
                  <a:srgbClr val="0000FF"/>
                </a:solidFill>
              </a:rPr>
              <a:t>(3) </a:t>
            </a:r>
            <a:r>
              <a:rPr lang="en-US" altLang="en-US" sz="1200" b="1" i="1" dirty="0"/>
              <a:t>Boden</a:t>
            </a:r>
            <a:r>
              <a:rPr lang="en-US" altLang="en-US" sz="1200" b="1" dirty="0"/>
              <a:t>: </a:t>
            </a:r>
            <a:r>
              <a:rPr lang="en-US" altLang="en-US" sz="1200" b="1" dirty="0">
                <a:solidFill>
                  <a:srgbClr val="0000FF"/>
                </a:solidFill>
              </a:rPr>
              <a:t>Gaumenbein, Oberkieferknochen, Jochbein</a:t>
            </a:r>
            <a:endParaRPr lang="en-US" altLang="en-US" sz="2300" b="1" dirty="0"/>
          </a:p>
          <a:p>
            <a:pPr eaLnBrk="1" hangingPunct="1">
              <a:spcBef>
                <a:spcPct val="0"/>
              </a:spcBef>
              <a:buClrTx/>
              <a:buSzTx/>
              <a:buFontTx/>
              <a:buNone/>
            </a:pPr>
            <a:endParaRPr lang="en-US" altLang="en-US" sz="2300" b="1" dirty="0">
              <a:solidFill>
                <a:srgbClr val="B2B2B2"/>
              </a:solidFill>
            </a:endParaRPr>
          </a:p>
          <a:p>
            <a:pPr eaLnBrk="1" hangingPunct="1">
              <a:spcBef>
                <a:spcPct val="0"/>
              </a:spcBef>
              <a:buClrTx/>
              <a:buSzTx/>
              <a:buFontTx/>
              <a:buNone/>
            </a:pPr>
            <a:r>
              <a:rPr lang="en-US" altLang="en-US" sz="1200" i="1" dirty="0">
                <a:solidFill>
                  <a:srgbClr val="B2B2B2"/>
                </a:solidFill>
              </a:rPr>
              <a:t>(4) Innenwand</a:t>
            </a:r>
            <a:r>
              <a:rPr lang="en-US" altLang="en-US" sz="1200" dirty="0">
                <a:solidFill>
                  <a:srgbClr val="B2B2B2"/>
                </a:solidFill>
              </a:rPr>
              <a:t>: Keilbein,</a:t>
            </a:r>
          </a:p>
        </p:txBody>
      </p:sp>
      <p:sp>
        <p:nvSpPr>
          <p:cNvPr id="10250" name="Slide Number Placeholder 1">
            <a:extLst>
              <a:ext uri="{FF2B5EF4-FFF2-40B4-BE49-F238E27FC236}">
                <a16:creationId xmlns:a16="http://schemas.microsoft.com/office/drawing/2014/main" id="{7E9F945E-AC59-43EC-A2BA-959A02AB21C1}"/>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20A510A8-E132-44CD-A260-B49DBAA72598}" type="slidenum">
              <a:rPr lang="en-US" altLang="en-US" sz="1000"/>
              <a:t>30</a:t>
            </a:fld>
            <a:endParaRPr lang="en-US" altLang="en-US" sz="1000"/>
          </a:p>
        </p:txBody>
      </p:sp>
      <p:sp>
        <p:nvSpPr>
          <p:cNvPr id="13" name="Text Box 4">
            <a:extLst>
              <a:ext uri="{FF2B5EF4-FFF2-40B4-BE49-F238E27FC236}">
                <a16:creationId xmlns:a16="http://schemas.microsoft.com/office/drawing/2014/main" id="{08DDBB1B-AC26-4720-AF68-8FDC2B067680}"/>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9C3FA52C-1D9C-40AF-B5FB-63941D8FF51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5358BC71-C2E3-407E-84E9-E4C23E4A9AFD}"/>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2063ABEF-8591-4AAA-906F-8B67A6AB797A}"/>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C1B73787-9AC6-DAA7-658B-0358D2E9E96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a:extLst>
              <a:ext uri="{FF2B5EF4-FFF2-40B4-BE49-F238E27FC236}">
                <a16:creationId xmlns:a16="http://schemas.microsoft.com/office/drawing/2014/main" id="{71A47551-9FCC-4021-84EC-C82814A39024}"/>
              </a:ext>
            </a:extLst>
          </p:cNvPr>
          <p:cNvSpPr txBox="1">
            <a:spLocks noChangeArrowheads="1"/>
          </p:cNvSpPr>
          <p:nvPr/>
        </p:nvSpPr>
        <p:spPr bwMode="auto">
          <a:xfrm>
            <a:off x="1301750" y="1801813"/>
            <a:ext cx="5262979"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Oberkieferknochen, Jochbein</a:t>
            </a:r>
            <a:endParaRPr lang="en-US" altLang="en-US" sz="2300"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b="1" i="1" dirty="0">
                <a:solidFill>
                  <a:srgbClr val="0000FF"/>
                </a:solidFill>
              </a:rPr>
              <a:t>(4) </a:t>
            </a:r>
            <a:r>
              <a:rPr lang="en-US" altLang="en-US" sz="1200" b="1" i="1" dirty="0"/>
              <a:t>Innenwand</a:t>
            </a:r>
            <a:r>
              <a:rPr lang="en-US" altLang="en-US" sz="1200" b="1" dirty="0"/>
              <a:t>: </a:t>
            </a:r>
            <a:r>
              <a:rPr lang="en-US" altLang="en-US" sz="1200" b="1" dirty="0">
                <a:solidFill>
                  <a:srgbClr val="0000FF"/>
                </a:solidFill>
              </a:rPr>
              <a:t>Keilbein, </a:t>
            </a:r>
            <a:r>
              <a:rPr lang="en-US" altLang="en-US" sz="1200" b="1" i="1" dirty="0">
                <a:solidFill>
                  <a:srgbClr val="0000FF"/>
                </a:solidFill>
              </a:rPr>
              <a:t>?, ?, ?</a:t>
            </a:r>
          </a:p>
        </p:txBody>
      </p:sp>
      <p:sp>
        <p:nvSpPr>
          <p:cNvPr id="11274" name="Slide Number Placeholder 1">
            <a:extLst>
              <a:ext uri="{FF2B5EF4-FFF2-40B4-BE49-F238E27FC236}">
                <a16:creationId xmlns:a16="http://schemas.microsoft.com/office/drawing/2014/main" id="{54B240FB-7174-4921-A2C5-A6E944ECAE6C}"/>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916ACB1E-1EDE-49BB-9369-CE2BBE522425}" type="slidenum">
              <a:rPr lang="en-US" altLang="en-US" sz="1000"/>
              <a:t>31</a:t>
            </a:fld>
            <a:endParaRPr lang="en-US" altLang="en-US" sz="1000"/>
          </a:p>
        </p:txBody>
      </p:sp>
      <p:sp>
        <p:nvSpPr>
          <p:cNvPr id="13" name="Text Box 4">
            <a:extLst>
              <a:ext uri="{FF2B5EF4-FFF2-40B4-BE49-F238E27FC236}">
                <a16:creationId xmlns:a16="http://schemas.microsoft.com/office/drawing/2014/main" id="{4D6912CA-C47D-4F73-B72A-51E4F5699A9A}"/>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26AEA1DA-AF1E-422A-B010-8278DF0B98B6}"/>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7C69AC83-F7F2-4799-ADE6-51FD3E658480}"/>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D78DA23B-6157-4F83-A771-DF300A800B5B}"/>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FCD9990C-5DC7-9956-76C1-6AAFCCD712B3}"/>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a:extLst>
              <a:ext uri="{FF2B5EF4-FFF2-40B4-BE49-F238E27FC236}">
                <a16:creationId xmlns:a16="http://schemas.microsoft.com/office/drawing/2014/main" id="{B1F1EE47-975E-4A4E-A943-368E264993EA}"/>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Oberkieferbein, Jochbein</a:t>
            </a:r>
            <a:endParaRPr lang="en-US" altLang="en-US" sz="2300"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b="1" i="1" dirty="0">
                <a:solidFill>
                  <a:srgbClr val="0000FF"/>
                </a:solidFill>
              </a:rPr>
              <a:t>(4) </a:t>
            </a:r>
            <a:r>
              <a:rPr lang="en-US" altLang="en-US" sz="1200" b="1" i="1" dirty="0"/>
              <a:t>Innenwand</a:t>
            </a:r>
            <a:r>
              <a:rPr lang="en-US" altLang="en-US" sz="1200" b="1" dirty="0"/>
              <a:t>: </a:t>
            </a:r>
            <a:r>
              <a:rPr lang="en-US" altLang="en-US" sz="1200" b="1" dirty="0">
                <a:solidFill>
                  <a:srgbClr val="0000FF"/>
                </a:solidFill>
              </a:rPr>
              <a:t>Keilbein, Oberkieferbein, Siebbein, Tränenbein</a:t>
            </a:r>
          </a:p>
        </p:txBody>
      </p:sp>
      <p:sp>
        <p:nvSpPr>
          <p:cNvPr id="12298" name="Slide Number Placeholder 1">
            <a:extLst>
              <a:ext uri="{FF2B5EF4-FFF2-40B4-BE49-F238E27FC236}">
                <a16:creationId xmlns:a16="http://schemas.microsoft.com/office/drawing/2014/main" id="{AC5810FE-9B81-4DDE-905D-46C387EF2BF9}"/>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0E557416-3CB0-4F23-9E13-635717732686}" type="slidenum">
              <a:rPr lang="en-US" altLang="en-US" sz="1000"/>
              <a:t>32</a:t>
            </a:fld>
            <a:endParaRPr lang="en-US" altLang="en-US" sz="1000"/>
          </a:p>
        </p:txBody>
      </p:sp>
      <p:sp>
        <p:nvSpPr>
          <p:cNvPr id="13" name="Text Box 4">
            <a:extLst>
              <a:ext uri="{FF2B5EF4-FFF2-40B4-BE49-F238E27FC236}">
                <a16:creationId xmlns:a16="http://schemas.microsoft.com/office/drawing/2014/main" id="{398A229D-4606-463A-A80D-9B8D38232214}"/>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14" name="Left Brace 13">
            <a:extLst>
              <a:ext uri="{FF2B5EF4-FFF2-40B4-BE49-F238E27FC236}">
                <a16:creationId xmlns:a16="http://schemas.microsoft.com/office/drawing/2014/main" id="{EDEA4A0E-56B0-480A-B7A8-FB652EC2146E}"/>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row: U-Turn 14">
            <a:extLst>
              <a:ext uri="{FF2B5EF4-FFF2-40B4-BE49-F238E27FC236}">
                <a16:creationId xmlns:a16="http://schemas.microsoft.com/office/drawing/2014/main" id="{E20D8524-6F2B-41F3-A43E-A1CD3DC46F8D}"/>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 Box 5">
            <a:extLst>
              <a:ext uri="{FF2B5EF4-FFF2-40B4-BE49-F238E27FC236}">
                <a16:creationId xmlns:a16="http://schemas.microsoft.com/office/drawing/2014/main" id="{F3C56AEA-9C22-4844-87C6-1763D0E56FB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FA709C93-677A-2E90-6518-DF1603B145D0}"/>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568900-0B6E-00D8-6206-ECC83EE50FA8}"/>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33</a:t>
            </a:fld>
            <a:endParaRPr lang="en-US" altLang="en-US"/>
          </a:p>
        </p:txBody>
      </p:sp>
      <p:pic>
        <p:nvPicPr>
          <p:cNvPr id="4098" name="Picture 2" descr="Orbital bones - UpToDate">
            <a:extLst>
              <a:ext uri="{FF2B5EF4-FFF2-40B4-BE49-F238E27FC236}">
                <a16:creationId xmlns:a16="http://schemas.microsoft.com/office/drawing/2014/main" id="{0C3458BB-DCC1-266D-8489-03418FFE1E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412" y="1163869"/>
            <a:ext cx="7115175" cy="45302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719E9C6-B46D-0D96-43DE-7EBE0F3B0C4F}"/>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765582E9-1538-335E-79AF-9554AD079F5A}"/>
              </a:ext>
            </a:extLst>
          </p:cNvPr>
          <p:cNvSpPr txBox="1"/>
          <p:nvPr/>
        </p:nvSpPr>
        <p:spPr>
          <a:xfrm>
            <a:off x="3575572" y="6109874"/>
            <a:ext cx="1992853" cy="369332"/>
          </a:xfrm>
          <a:prstGeom prst="rect">
            <a:avLst/>
          </a:prstGeom>
          <a:noFill/>
        </p:spPr>
        <p:txBody>
          <a:bodyPr wrap="square" lIns="25400" tIns="12700" rIns="25400" bIns="12700" rtlCol="0">
            <a:spAutoFit/>
          </a:bodyPr>
          <a:lstStyle/>
          <a:p>
            <a:pPr algn="ctr"/>
            <a:r>
              <a:rPr lang="en-US" sz="1200" dirty="0"/>
              <a:t>Knochen der Augenhöhle</a:t>
            </a:r>
          </a:p>
        </p:txBody>
      </p:sp>
    </p:spTree>
    <p:extLst>
      <p:ext uri="{BB962C8B-B14F-4D97-AF65-F5344CB8AC3E}">
        <p14:creationId xmlns:p14="http://schemas.microsoft.com/office/powerpoint/2010/main" val="1313295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Oberkieferbein, Jochbein</a:t>
            </a:r>
            <a:endParaRPr lang="en-US" altLang="en-US" sz="2300"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 </a:t>
            </a:r>
            <a:r>
              <a:rPr lang="en-US" altLang="en-US" sz="1200" dirty="0">
                <a:solidFill>
                  <a:srgbClr val="0000FF"/>
                </a:solidFill>
              </a:rPr>
              <a:t>Keilbein, Oberkieferbein,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318310"/>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Beachten Sie, dass jede Wand</a:t>
            </a:r>
          </a:p>
          <a:p>
            <a:pPr eaLnBrk="1" hangingPunct="1">
              <a:spcBef>
                <a:spcPct val="0"/>
              </a:spcBef>
              <a:buClrTx/>
              <a:buSzTx/>
              <a:buFontTx/>
              <a:buNone/>
            </a:pPr>
            <a:r>
              <a:rPr lang="en-US" altLang="en-US" sz="1200" dirty="0">
                <a:solidFill>
                  <a:srgbClr val="0000FF"/>
                </a:solidFill>
              </a:rPr>
              <a:t> einen Knochen mit der </a:t>
            </a:r>
            <a:r>
              <a:rPr lang="en-US" altLang="en-US" sz="1200" dirty="0" err="1">
                <a:solidFill>
                  <a:srgbClr val="0000FF"/>
                </a:solidFill>
              </a:rPr>
              <a:t>benachbarten</a:t>
            </a:r>
            <a:r>
              <a:rPr lang="en-US" altLang="en-US" sz="1200" dirty="0">
                <a:solidFill>
                  <a:srgbClr val="0000FF"/>
                </a:solidFill>
              </a:rPr>
              <a:t> Wand </a:t>
            </a:r>
            <a:r>
              <a:rPr lang="en-US" altLang="en-US" sz="1200" dirty="0" err="1">
                <a:solidFill>
                  <a:srgbClr val="0000FF"/>
                </a:solidFill>
              </a:rPr>
              <a:t>teilt</a:t>
            </a:r>
            <a:r>
              <a:rPr lang="en-US" altLang="en-US" sz="1200" dirty="0">
                <a:solidFill>
                  <a:srgbClr val="0000FF"/>
                </a:solidFill>
              </a:rPr>
              <a:t>:</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Dach  seitlich</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Lateral  Boden</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Boden  medial</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Medial  Dach</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Keilbein</a:t>
            </a:r>
            <a:endParaRPr lang="en-US" altLang="en-US" sz="1800" b="1" i="1" dirty="0">
              <a:solidFill>
                <a:schemeClr val="accent5">
                  <a:lumMod val="75000"/>
                </a:schemeClr>
              </a:solidFill>
            </a:endParaRPr>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34</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A4A29B9D-4A44-4B80-A157-493704117956}"/>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t>Eine weitere Eselsbrücke:</a:t>
            </a:r>
          </a:p>
        </p:txBody>
      </p:sp>
      <p:sp>
        <p:nvSpPr>
          <p:cNvPr id="3" name="TextBox 2">
            <a:extLst>
              <a:ext uri="{FF2B5EF4-FFF2-40B4-BE49-F238E27FC236}">
                <a16:creationId xmlns:a16="http://schemas.microsoft.com/office/drawing/2014/main" id="{D925E40A-2B1B-8B72-B6EE-5F4F7A99175F}"/>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das LFU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solidFill>
                <a:schemeClr val="bg1">
                  <a:lumMod val="75000"/>
                </a:schemeClr>
              </a:solidFill>
            </a:endParaRPr>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b="1" dirty="0">
                <a:solidFill>
                  <a:srgbClr val="0000FF"/>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b="1" dirty="0">
                <a:solidFill>
                  <a:srgbClr val="0000FF"/>
                </a:solidFill>
              </a:rPr>
              <a:t>Keilbein</a:t>
            </a:r>
            <a:r>
              <a:rPr lang="en-US" altLang="en-US" sz="1200" dirty="0">
                <a:solidFill>
                  <a:schemeClr val="bg1">
                    <a:lumMod val="75000"/>
                  </a:schemeClr>
                </a:solidFill>
              </a:rPr>
              <a:t>,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Oberkieferbein, Jochbein</a:t>
            </a:r>
            <a:endParaRPr lang="en-US" altLang="en-US" sz="2300"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 </a:t>
            </a:r>
            <a:r>
              <a:rPr lang="en-US" altLang="en-US" sz="1200" dirty="0">
                <a:solidFill>
                  <a:srgbClr val="0000FF"/>
                </a:solidFill>
              </a:rPr>
              <a:t>Keilbein, Oberkieferbein,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318310"/>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Beachten Sie, dass jede Wand</a:t>
            </a:r>
          </a:p>
          <a:p>
            <a:pPr eaLnBrk="1" hangingPunct="1">
              <a:spcBef>
                <a:spcPct val="0"/>
              </a:spcBef>
              <a:buClrTx/>
              <a:buSzTx/>
              <a:buFontTx/>
              <a:buNone/>
            </a:pPr>
            <a:r>
              <a:rPr lang="en-US" altLang="en-US" sz="1200" dirty="0">
                <a:solidFill>
                  <a:srgbClr val="0000FF"/>
                </a:solidFill>
              </a:rPr>
              <a:t> einen Knochen mit der </a:t>
            </a:r>
            <a:r>
              <a:rPr lang="en-US" altLang="en-US" sz="1200" dirty="0" err="1">
                <a:solidFill>
                  <a:srgbClr val="0000FF"/>
                </a:solidFill>
              </a:rPr>
              <a:t>benachbarten</a:t>
            </a:r>
            <a:r>
              <a:rPr lang="en-US" altLang="en-US" sz="1200" dirty="0">
                <a:solidFill>
                  <a:srgbClr val="0000FF"/>
                </a:solidFill>
              </a:rPr>
              <a:t> Wand </a:t>
            </a:r>
            <a:r>
              <a:rPr lang="en-US" altLang="en-US" sz="1200" dirty="0" err="1">
                <a:solidFill>
                  <a:srgbClr val="0000FF"/>
                </a:solidFill>
              </a:rPr>
              <a:t>teilt</a:t>
            </a:r>
            <a:r>
              <a:rPr lang="en-US" altLang="en-US" sz="1200" dirty="0">
                <a:solidFill>
                  <a:srgbClr val="0000FF"/>
                </a:solidFill>
              </a:rPr>
              <a:t>:</a:t>
            </a:r>
          </a:p>
          <a:p>
            <a:pPr eaLnBrk="1" hangingPunct="1">
              <a:spcBef>
                <a:spcPct val="0"/>
              </a:spcBef>
              <a:buClrTx/>
              <a:buSzTx/>
              <a:buFontTx/>
              <a:buNone/>
            </a:pPr>
            <a:r>
              <a:rPr lang="en-US" altLang="en-US" sz="1200" dirty="0" err="1">
                <a:solidFill>
                  <a:srgbClr val="0000FF"/>
                </a:solidFill>
                <a:sym typeface="Wingdings" panose="05000000000000000000" pitchFamily="2" charset="2"/>
              </a:rPr>
              <a:t>Dach  seitlich</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Lateral  Boden</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Boden  medial</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Medial  Dach</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Keilbein</a:t>
            </a:r>
            <a:endParaRPr lang="en-US" altLang="en-US" sz="1800" b="1" i="1" dirty="0">
              <a:solidFill>
                <a:schemeClr val="accent5">
                  <a:lumMod val="75000"/>
                </a:schemeClr>
              </a:solidFill>
            </a:endParaRPr>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35</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96FAF2EA-A8A8-73EA-839B-3B0D3E1C1D9A}"/>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t>Eine weitere Eselsbrücke:</a:t>
            </a:r>
          </a:p>
        </p:txBody>
      </p:sp>
      <p:sp>
        <p:nvSpPr>
          <p:cNvPr id="3" name="TextBox 2">
            <a:extLst>
              <a:ext uri="{FF2B5EF4-FFF2-40B4-BE49-F238E27FC236}">
                <a16:creationId xmlns:a16="http://schemas.microsoft.com/office/drawing/2014/main" id="{DC6A1CFA-1C79-D111-DF2A-5E05A9158F37}"/>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das LFU</a:t>
            </a:r>
          </a:p>
        </p:txBody>
      </p:sp>
    </p:spTree>
    <p:extLst>
      <p:ext uri="{BB962C8B-B14F-4D97-AF65-F5344CB8AC3E}">
        <p14:creationId xmlns:p14="http://schemas.microsoft.com/office/powerpoint/2010/main" val="16978709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a:t>
            </a:r>
            <a:r>
              <a:rPr lang="en-US" altLang="en-US" sz="1200" b="1" dirty="0">
                <a:solidFill>
                  <a:srgbClr val="0000FF"/>
                </a:solidFill>
              </a:rPr>
              <a:t>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Oberkieferbein, </a:t>
            </a:r>
            <a:r>
              <a:rPr lang="en-US" altLang="en-US" sz="1200" b="1" dirty="0">
                <a:solidFill>
                  <a:srgbClr val="0000FF"/>
                </a:solidFill>
              </a:rPr>
              <a:t>Jochbein</a:t>
            </a:r>
            <a:endParaRPr lang="en-US" altLang="en-US" sz="2300" b="1"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 </a:t>
            </a:r>
            <a:r>
              <a:rPr lang="en-US" altLang="en-US" sz="1200" dirty="0">
                <a:solidFill>
                  <a:srgbClr val="0000FF"/>
                </a:solidFill>
              </a:rPr>
              <a:t>Keilbein, Oberkieferbein,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318310"/>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Beachten Sie, dass jede Wand</a:t>
            </a:r>
          </a:p>
          <a:p>
            <a:pPr eaLnBrk="1" hangingPunct="1">
              <a:spcBef>
                <a:spcPct val="0"/>
              </a:spcBef>
              <a:buClrTx/>
              <a:buSzTx/>
              <a:buFontTx/>
              <a:buNone/>
            </a:pPr>
            <a:r>
              <a:rPr lang="en-US" altLang="en-US" sz="1200" dirty="0">
                <a:solidFill>
                  <a:srgbClr val="0000FF"/>
                </a:solidFill>
              </a:rPr>
              <a:t> einen Knochen mit der </a:t>
            </a:r>
            <a:r>
              <a:rPr lang="en-US" altLang="en-US" sz="1200" dirty="0" err="1">
                <a:solidFill>
                  <a:srgbClr val="0000FF"/>
                </a:solidFill>
              </a:rPr>
              <a:t>benachbarten</a:t>
            </a:r>
            <a:r>
              <a:rPr lang="en-US" altLang="en-US" sz="1200" dirty="0">
                <a:solidFill>
                  <a:srgbClr val="0000FF"/>
                </a:solidFill>
              </a:rPr>
              <a:t> Wand </a:t>
            </a:r>
            <a:r>
              <a:rPr lang="en-US" altLang="en-US" sz="1200" dirty="0" err="1">
                <a:solidFill>
                  <a:srgbClr val="0000FF"/>
                </a:solidFill>
              </a:rPr>
              <a:t>teilt</a:t>
            </a:r>
            <a:r>
              <a:rPr lang="en-US" altLang="en-US" sz="1200" dirty="0">
                <a:solidFill>
                  <a:srgbClr val="0000FF"/>
                </a:solidFill>
              </a:rPr>
              <a:t>:</a:t>
            </a:r>
          </a:p>
          <a:p>
            <a:pPr eaLnBrk="1" hangingPunct="1">
              <a:spcBef>
                <a:spcPct val="0"/>
              </a:spcBef>
              <a:buClrTx/>
              <a:buSzTx/>
              <a:buFontTx/>
              <a:buNone/>
            </a:pPr>
            <a:r>
              <a:rPr lang="en-US" altLang="en-US" sz="1200" dirty="0" err="1">
                <a:solidFill>
                  <a:srgbClr val="0000FF"/>
                </a:solidFill>
                <a:sym typeface="Wingdings" panose="05000000000000000000" pitchFamily="2" charset="2"/>
              </a:rPr>
              <a:t>Dach  seitlich</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Keilbein</a:t>
            </a:r>
          </a:p>
          <a:p>
            <a:pPr eaLnBrk="1" hangingPunct="1">
              <a:spcBef>
                <a:spcPct val="0"/>
              </a:spcBef>
              <a:buClrTx/>
              <a:buSzTx/>
              <a:buFontTx/>
              <a:buNone/>
            </a:pPr>
            <a:r>
              <a:rPr lang="en-US" altLang="en-US" sz="1200" dirty="0" err="1">
                <a:solidFill>
                  <a:srgbClr val="0000FF"/>
                </a:solidFill>
                <a:sym typeface="Wingdings" panose="05000000000000000000" pitchFamily="2" charset="2"/>
              </a:rPr>
              <a:t>Lateral  Boden</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Boden  medial</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Medial  Dach</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Keilbein</a:t>
            </a:r>
            <a:endParaRPr lang="en-US" altLang="en-US" sz="1800" b="1" i="1" dirty="0">
              <a:solidFill>
                <a:schemeClr val="accent5">
                  <a:lumMod val="7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36</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5E682AF9-8A5A-80F9-B613-D413782B8432}"/>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t>Eine weitere Eselsbrücke:</a:t>
            </a:r>
          </a:p>
        </p:txBody>
      </p:sp>
      <p:sp>
        <p:nvSpPr>
          <p:cNvPr id="3" name="TextBox 2">
            <a:extLst>
              <a:ext uri="{FF2B5EF4-FFF2-40B4-BE49-F238E27FC236}">
                <a16:creationId xmlns:a16="http://schemas.microsoft.com/office/drawing/2014/main" id="{5435A163-C0D0-AF52-17B5-3A9C7B634E4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das LFU</a:t>
            </a:r>
          </a:p>
        </p:txBody>
      </p:sp>
    </p:spTree>
    <p:extLst>
      <p:ext uri="{BB962C8B-B14F-4D97-AF65-F5344CB8AC3E}">
        <p14:creationId xmlns:p14="http://schemas.microsoft.com/office/powerpoint/2010/main" val="626078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dirty="0">
                <a:solidFill>
                  <a:srgbClr val="0000FF"/>
                </a:solidFill>
              </a:rPr>
              <a:t>Keilbein,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a:t>
            </a:r>
            <a:r>
              <a:rPr lang="en-US" altLang="en-US" sz="1200" b="1" dirty="0">
                <a:solidFill>
                  <a:srgbClr val="0000FF"/>
                </a:solidFill>
              </a:rPr>
              <a:t>Oberkieferbein</a:t>
            </a:r>
            <a:r>
              <a:rPr lang="en-US" altLang="en-US" sz="1200" dirty="0">
                <a:solidFill>
                  <a:srgbClr val="0000FF"/>
                </a:solidFill>
              </a:rPr>
              <a:t>, Jochbein</a:t>
            </a:r>
            <a:endParaRPr lang="en-US" altLang="en-US" sz="2300"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 </a:t>
            </a:r>
            <a:r>
              <a:rPr lang="en-US" altLang="en-US" sz="1200" dirty="0">
                <a:solidFill>
                  <a:srgbClr val="0000FF"/>
                </a:solidFill>
              </a:rPr>
              <a:t>Keilbein, </a:t>
            </a:r>
            <a:r>
              <a:rPr lang="en-US" altLang="en-US" sz="1200" b="1" dirty="0">
                <a:solidFill>
                  <a:srgbClr val="0000FF"/>
                </a:solidFill>
              </a:rPr>
              <a:t>Oberkieferbein</a:t>
            </a:r>
            <a:r>
              <a:rPr lang="en-US" altLang="en-US" sz="1200" dirty="0">
                <a:solidFill>
                  <a:srgbClr val="0000FF"/>
                </a:solidFill>
              </a:rPr>
              <a:t>,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318310"/>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Beachten Sie, dass jede Wand</a:t>
            </a:r>
          </a:p>
          <a:p>
            <a:pPr eaLnBrk="1" hangingPunct="1">
              <a:spcBef>
                <a:spcPct val="0"/>
              </a:spcBef>
              <a:buClrTx/>
              <a:buSzTx/>
              <a:buFontTx/>
              <a:buNone/>
            </a:pPr>
            <a:r>
              <a:rPr lang="en-US" altLang="en-US" sz="1200" dirty="0">
                <a:solidFill>
                  <a:srgbClr val="0000FF"/>
                </a:solidFill>
              </a:rPr>
              <a:t> einen Knochen mit der </a:t>
            </a:r>
            <a:r>
              <a:rPr lang="en-US" altLang="en-US" sz="1200" dirty="0" err="1">
                <a:solidFill>
                  <a:srgbClr val="0000FF"/>
                </a:solidFill>
              </a:rPr>
              <a:t>benachbarten</a:t>
            </a:r>
            <a:r>
              <a:rPr lang="en-US" altLang="en-US" sz="1200" dirty="0">
                <a:solidFill>
                  <a:srgbClr val="0000FF"/>
                </a:solidFill>
              </a:rPr>
              <a:t> Wand </a:t>
            </a:r>
            <a:r>
              <a:rPr lang="en-US" altLang="en-US" sz="1200" dirty="0" err="1">
                <a:solidFill>
                  <a:srgbClr val="0000FF"/>
                </a:solidFill>
              </a:rPr>
              <a:t>teilt</a:t>
            </a:r>
            <a:r>
              <a:rPr lang="en-US" altLang="en-US" sz="1200" dirty="0">
                <a:solidFill>
                  <a:srgbClr val="0000FF"/>
                </a:solidFill>
              </a:rPr>
              <a:t>:</a:t>
            </a:r>
          </a:p>
          <a:p>
            <a:pPr eaLnBrk="1" hangingPunct="1">
              <a:spcBef>
                <a:spcPct val="0"/>
              </a:spcBef>
              <a:buClrTx/>
              <a:buSzTx/>
              <a:buFontTx/>
              <a:buNone/>
            </a:pPr>
            <a:r>
              <a:rPr lang="en-US" altLang="en-US" sz="1200" dirty="0" err="1">
                <a:solidFill>
                  <a:srgbClr val="0000FF"/>
                </a:solidFill>
                <a:sym typeface="Wingdings" panose="05000000000000000000" pitchFamily="2" charset="2"/>
              </a:rPr>
              <a:t>Dach  seitlich</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Keilbein</a:t>
            </a:r>
          </a:p>
          <a:p>
            <a:pPr eaLnBrk="1" hangingPunct="1">
              <a:spcBef>
                <a:spcPct val="0"/>
              </a:spcBef>
              <a:buClrTx/>
              <a:buSzTx/>
              <a:buFontTx/>
              <a:buNone/>
            </a:pPr>
            <a:r>
              <a:rPr lang="en-US" altLang="en-US" sz="1200" dirty="0" err="1">
                <a:solidFill>
                  <a:srgbClr val="0000FF"/>
                </a:solidFill>
                <a:sym typeface="Wingdings" panose="05000000000000000000" pitchFamily="2" charset="2"/>
              </a:rPr>
              <a:t>Lateral  Boden</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Jochbein</a:t>
            </a:r>
          </a:p>
          <a:p>
            <a:pPr eaLnBrk="1" hangingPunct="1">
              <a:spcBef>
                <a:spcPct val="0"/>
              </a:spcBef>
              <a:buClrTx/>
              <a:buSzTx/>
              <a:buFontTx/>
              <a:buNone/>
            </a:pPr>
            <a:r>
              <a:rPr lang="en-US" altLang="en-US" sz="1200" dirty="0" err="1">
                <a:solidFill>
                  <a:srgbClr val="0000FF"/>
                </a:solidFill>
                <a:sym typeface="Wingdings" panose="05000000000000000000" pitchFamily="2" charset="2"/>
              </a:rPr>
              <a:t>Boden  medial</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50000"/>
                  </a:schemeClr>
                </a:solidFill>
                <a:sym typeface="Wingdings" panose="05000000000000000000" pitchFamily="2" charset="2"/>
              </a:rPr>
              <a:t>Medial  Dach</a:t>
            </a:r>
            <a:r>
              <a:rPr lang="en-US" altLang="en-US" sz="1200" dirty="0">
                <a:solidFill>
                  <a:schemeClr val="bg1">
                    <a:lumMod val="50000"/>
                  </a:schemeClr>
                </a:solidFill>
                <a:sym typeface="Wingdings" panose="05000000000000000000" pitchFamily="2" charset="2"/>
              </a:rPr>
              <a:t>: </a:t>
            </a:r>
            <a:r>
              <a:rPr lang="en-US" altLang="en-US" sz="1200" b="1" i="1" dirty="0">
                <a:solidFill>
                  <a:schemeClr val="accent5">
                    <a:lumMod val="75000"/>
                  </a:schemeClr>
                </a:solidFill>
                <a:sym typeface="Wingdings" panose="05000000000000000000" pitchFamily="2" charset="2"/>
              </a:rPr>
              <a:t>Keilbein</a:t>
            </a:r>
            <a:endParaRPr lang="en-US" altLang="en-US" sz="1800" b="1" i="1" dirty="0">
              <a:solidFill>
                <a:schemeClr val="accent5">
                  <a:lumMod val="7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37</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ECACF9B3-FF20-DF16-361F-51740350EA6E}"/>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t>Eine weitere Eselsbrücke:</a:t>
            </a:r>
          </a:p>
        </p:txBody>
      </p:sp>
      <p:sp>
        <p:nvSpPr>
          <p:cNvPr id="3" name="TextBox 2">
            <a:extLst>
              <a:ext uri="{FF2B5EF4-FFF2-40B4-BE49-F238E27FC236}">
                <a16:creationId xmlns:a16="http://schemas.microsoft.com/office/drawing/2014/main" id="{04451971-F697-9752-8B71-939C71746664}"/>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das LFU</a:t>
            </a:r>
          </a:p>
        </p:txBody>
      </p:sp>
    </p:spTree>
    <p:extLst>
      <p:ext uri="{BB962C8B-B14F-4D97-AF65-F5344CB8AC3E}">
        <p14:creationId xmlns:p14="http://schemas.microsoft.com/office/powerpoint/2010/main" val="299701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rgbClr val="0000FF"/>
                </a:solidFill>
              </a:rPr>
              <a:t>(2) </a:t>
            </a:r>
            <a:r>
              <a:rPr lang="en-US" altLang="en-US" sz="1200" i="1" dirty="0"/>
              <a:t>Dach</a:t>
            </a:r>
            <a:r>
              <a:rPr lang="en-US" altLang="en-US" sz="1200" dirty="0"/>
              <a:t>: </a:t>
            </a:r>
            <a:r>
              <a:rPr lang="en-US" altLang="en-US" sz="1200" b="1" dirty="0">
                <a:solidFill>
                  <a:srgbClr val="0000FF"/>
                </a:solidFill>
              </a:rPr>
              <a:t>Keilbein</a:t>
            </a:r>
            <a:r>
              <a:rPr lang="en-US" altLang="en-US" sz="1200" dirty="0">
                <a:solidFill>
                  <a:srgbClr val="0000FF"/>
                </a:solidFill>
              </a:rPr>
              <a:t>, Stirnbein</a:t>
            </a:r>
            <a:endParaRPr lang="en-US" altLang="en-US" sz="2300" dirty="0"/>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rgbClr val="0000FF"/>
                </a:solidFill>
              </a:rPr>
              <a:t>(2) </a:t>
            </a:r>
            <a:r>
              <a:rPr lang="en-US" altLang="en-US" sz="1200" i="1" dirty="0"/>
              <a:t>Seitenwand</a:t>
            </a:r>
            <a:r>
              <a:rPr lang="en-US" altLang="en-US" sz="1200" dirty="0"/>
              <a:t>: </a:t>
            </a:r>
            <a:r>
              <a:rPr lang="en-US" altLang="en-US" sz="1200" dirty="0">
                <a:solidFill>
                  <a:srgbClr val="0000FF"/>
                </a:solidFill>
              </a:rPr>
              <a:t>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rgbClr val="0000FF"/>
                </a:solidFill>
              </a:rPr>
              <a:t>(3) </a:t>
            </a:r>
            <a:r>
              <a:rPr lang="en-US" altLang="en-US" sz="1200" i="1" dirty="0"/>
              <a:t>Boden</a:t>
            </a:r>
            <a:r>
              <a:rPr lang="en-US" altLang="en-US" sz="1200" dirty="0"/>
              <a:t>: </a:t>
            </a:r>
            <a:r>
              <a:rPr lang="en-US" altLang="en-US" sz="1200" dirty="0">
                <a:solidFill>
                  <a:srgbClr val="0000FF"/>
                </a:solidFill>
              </a:rPr>
              <a:t>Gaumenbein, Oberkieferbein, Jochbein</a:t>
            </a:r>
            <a:endParaRPr lang="en-US" altLang="en-US" sz="2300" dirty="0"/>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rgbClr val="0000FF"/>
                </a:solidFill>
              </a:rPr>
              <a:t>(4) </a:t>
            </a:r>
            <a:r>
              <a:rPr lang="en-US" altLang="en-US" sz="1200" i="1" dirty="0"/>
              <a:t>Innenwand</a:t>
            </a:r>
            <a:r>
              <a:rPr lang="en-US" altLang="en-US" sz="1200" dirty="0"/>
              <a:t>: </a:t>
            </a:r>
            <a:r>
              <a:rPr lang="en-US" altLang="en-US" sz="1200" b="1" dirty="0">
                <a:solidFill>
                  <a:srgbClr val="0000FF"/>
                </a:solidFill>
              </a:rPr>
              <a:t>Keilbein</a:t>
            </a:r>
            <a:r>
              <a:rPr lang="en-US" altLang="en-US" sz="1200" dirty="0">
                <a:solidFill>
                  <a:srgbClr val="0000FF"/>
                </a:solidFill>
              </a:rPr>
              <a:t>, Oberkieferbein,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318310"/>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Beachten Sie, dass jede Wand</a:t>
            </a:r>
          </a:p>
          <a:p>
            <a:pPr eaLnBrk="1" hangingPunct="1">
              <a:spcBef>
                <a:spcPct val="0"/>
              </a:spcBef>
              <a:buClrTx/>
              <a:buSzTx/>
              <a:buFontTx/>
              <a:buNone/>
            </a:pPr>
            <a:r>
              <a:rPr lang="en-US" altLang="en-US" sz="1200" dirty="0">
                <a:solidFill>
                  <a:srgbClr val="0000FF"/>
                </a:solidFill>
              </a:rPr>
              <a:t> einen Knochen mit der </a:t>
            </a:r>
            <a:r>
              <a:rPr lang="en-US" altLang="en-US" sz="1200" dirty="0" err="1">
                <a:solidFill>
                  <a:srgbClr val="0000FF"/>
                </a:solidFill>
              </a:rPr>
              <a:t>benachbarten</a:t>
            </a:r>
            <a:r>
              <a:rPr lang="en-US" altLang="en-US" sz="1200" dirty="0">
                <a:solidFill>
                  <a:srgbClr val="0000FF"/>
                </a:solidFill>
              </a:rPr>
              <a:t> Wand </a:t>
            </a:r>
            <a:r>
              <a:rPr lang="en-US" altLang="en-US" sz="1200" dirty="0" err="1">
                <a:solidFill>
                  <a:srgbClr val="0000FF"/>
                </a:solidFill>
              </a:rPr>
              <a:t>teilt</a:t>
            </a:r>
            <a:r>
              <a:rPr lang="en-US" altLang="en-US" sz="1200" dirty="0">
                <a:solidFill>
                  <a:srgbClr val="0000FF"/>
                </a:solidFill>
              </a:rPr>
              <a:t>:</a:t>
            </a:r>
          </a:p>
          <a:p>
            <a:pPr eaLnBrk="1" hangingPunct="1">
              <a:spcBef>
                <a:spcPct val="0"/>
              </a:spcBef>
              <a:buClrTx/>
              <a:buSzTx/>
              <a:buFontTx/>
              <a:buNone/>
            </a:pPr>
            <a:r>
              <a:rPr lang="en-US" altLang="en-US" sz="1200" dirty="0" err="1">
                <a:solidFill>
                  <a:srgbClr val="0000FF"/>
                </a:solidFill>
                <a:sym typeface="Wingdings" panose="05000000000000000000" pitchFamily="2" charset="2"/>
              </a:rPr>
              <a:t>Dach  seitlich</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Keilbein</a:t>
            </a:r>
          </a:p>
          <a:p>
            <a:pPr eaLnBrk="1" hangingPunct="1">
              <a:spcBef>
                <a:spcPct val="0"/>
              </a:spcBef>
              <a:buClrTx/>
              <a:buSzTx/>
              <a:buFontTx/>
              <a:buNone/>
            </a:pPr>
            <a:r>
              <a:rPr lang="en-US" altLang="en-US" sz="1200" dirty="0" err="1">
                <a:solidFill>
                  <a:srgbClr val="0000FF"/>
                </a:solidFill>
                <a:sym typeface="Wingdings" panose="05000000000000000000" pitchFamily="2" charset="2"/>
              </a:rPr>
              <a:t>Lateral  Boden</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Jochbein</a:t>
            </a:r>
          </a:p>
          <a:p>
            <a:pPr eaLnBrk="1" hangingPunct="1">
              <a:spcBef>
                <a:spcPct val="0"/>
              </a:spcBef>
              <a:buClrTx/>
              <a:buSzTx/>
              <a:buFontTx/>
              <a:buNone/>
            </a:pPr>
            <a:r>
              <a:rPr lang="en-US" altLang="en-US" sz="1200" dirty="0" err="1">
                <a:solidFill>
                  <a:srgbClr val="0000FF"/>
                </a:solidFill>
                <a:sym typeface="Wingdings" panose="05000000000000000000" pitchFamily="2" charset="2"/>
              </a:rPr>
              <a:t>Boden  medial</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Oberkiefer</a:t>
            </a:r>
          </a:p>
          <a:p>
            <a:pPr eaLnBrk="1" hangingPunct="1">
              <a:spcBef>
                <a:spcPct val="0"/>
              </a:spcBef>
              <a:buClrTx/>
              <a:buSzTx/>
              <a:buFontTx/>
              <a:buNone/>
            </a:pPr>
            <a:r>
              <a:rPr lang="en-US" altLang="en-US" sz="1200" dirty="0" err="1">
                <a:solidFill>
                  <a:srgbClr val="0000FF"/>
                </a:solidFill>
                <a:sym typeface="Wingdings" panose="05000000000000000000" pitchFamily="2" charset="2"/>
              </a:rPr>
              <a:t>Medial  Dach</a:t>
            </a:r>
            <a:r>
              <a:rPr lang="en-US" altLang="en-US" sz="1200" dirty="0">
                <a:solidFill>
                  <a:srgbClr val="0000FF"/>
                </a:solidFill>
                <a:sym typeface="Wingdings" panose="05000000000000000000" pitchFamily="2" charset="2"/>
              </a:rPr>
              <a:t>: </a:t>
            </a:r>
            <a:r>
              <a:rPr lang="en-US" altLang="en-US" sz="1200" b="1" i="1" dirty="0">
                <a:solidFill>
                  <a:srgbClr val="0000FF"/>
                </a:solidFill>
                <a:sym typeface="Wingdings" panose="05000000000000000000" pitchFamily="2" charset="2"/>
              </a:rPr>
              <a:t>Keilbein</a:t>
            </a:r>
            <a:endParaRPr lang="en-US" altLang="en-US" sz="1800" b="1" i="1" dirty="0">
              <a:solidFill>
                <a:srgbClr val="0000FF"/>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tx1"/>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38</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bg1"/>
                </a:solidFill>
              </a:rPr>
              <a:t>Eselsbrücke:</a:t>
            </a:r>
          </a:p>
          <a:p>
            <a:pPr algn="ctr" eaLnBrk="1" hangingPunct="1">
              <a:spcBef>
                <a:spcPct val="0"/>
              </a:spcBef>
              <a:buClrTx/>
              <a:buSzTx/>
              <a:buFontTx/>
              <a:buNone/>
            </a:pPr>
            <a:r>
              <a:rPr lang="en-US" altLang="en-US" sz="1200" i="1" dirty="0">
                <a:solidFill>
                  <a:schemeClr val="bg1"/>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rgbClr val="0000FF"/>
                </a:solidFill>
              </a:rPr>
              <a:t>Anzahl der Knochen</a:t>
            </a:r>
          </a:p>
          <a:p>
            <a:pPr algn="ctr" eaLnBrk="1" hangingPunct="1">
              <a:spcBef>
                <a:spcPct val="0"/>
              </a:spcBef>
              <a:buClrTx/>
              <a:buSzTx/>
              <a:buFontTx/>
              <a:buNone/>
            </a:pPr>
            <a:r>
              <a:rPr lang="en-US" altLang="en-US" sz="1200" dirty="0">
                <a:solidFill>
                  <a:srgbClr val="0000FF"/>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das LFU</a:t>
            </a:r>
          </a:p>
        </p:txBody>
      </p:sp>
    </p:spTree>
    <p:extLst>
      <p:ext uri="{BB962C8B-B14F-4D97-AF65-F5344CB8AC3E}">
        <p14:creationId xmlns:p14="http://schemas.microsoft.com/office/powerpoint/2010/main" val="2609507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t>Dach?</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rgbClr val="0000FF"/>
              </a:solidFill>
            </a:endParaRP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t>Seitenwand?</a:t>
            </a:r>
            <a:r>
              <a:rPr lang="en-US" altLang="en-US" sz="1200" dirty="0">
                <a:solidFill>
                  <a:schemeClr val="bg1">
                    <a:lumMod val="75000"/>
                  </a:schemeClr>
                </a:solidFill>
              </a:rPr>
              <a:t>: 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chemeClr val="bg1">
                    <a:lumMod val="75000"/>
                  </a:schemeClr>
                </a:solidFill>
              </a:rPr>
              <a:t>(3) </a:t>
            </a:r>
            <a:r>
              <a:rPr lang="en-US" altLang="en-US" sz="1200" b="1" i="1" dirty="0"/>
              <a:t>Boden?</a:t>
            </a:r>
            <a:r>
              <a:rPr lang="en-US" altLang="en-US" sz="1200" dirty="0">
                <a:solidFill>
                  <a:schemeClr val="bg1">
                    <a:lumMod val="75000"/>
                  </a:schemeClr>
                </a:solidFill>
              </a:rPr>
              <a:t>: Gaumenbein, Oberkieferknochen, Jochbein</a:t>
            </a:r>
          </a:p>
          <a:p>
            <a:pPr eaLnBrk="1" hangingPunct="1">
              <a:spcBef>
                <a:spcPct val="0"/>
              </a:spcBef>
              <a:buClrTx/>
              <a:buSzTx/>
              <a:buFontTx/>
              <a:buNone/>
            </a:pPr>
            <a:endParaRPr lang="en-US" altLang="en-US" sz="2300" dirty="0">
              <a:solidFill>
                <a:srgbClr val="B2B2B2"/>
              </a:solidFill>
            </a:endParaRPr>
          </a:p>
          <a:p>
            <a:pPr eaLnBrk="1" hangingPunct="1">
              <a:spcBef>
                <a:spcPct val="0"/>
              </a:spcBef>
              <a:buClrTx/>
              <a:buSzTx/>
              <a:buFontTx/>
              <a:buNone/>
            </a:pPr>
            <a:r>
              <a:rPr lang="en-US" altLang="en-US" sz="1200" i="1" dirty="0">
                <a:solidFill>
                  <a:schemeClr val="bg1">
                    <a:lumMod val="75000"/>
                  </a:schemeClr>
                </a:solidFill>
              </a:rPr>
              <a:t>(4) </a:t>
            </a:r>
            <a:r>
              <a:rPr lang="en-US" altLang="en-US" sz="1200" b="1" i="1" dirty="0"/>
              <a:t>Innenwand?</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Oberkiefer,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754326"/>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65000"/>
                  </a:schemeClr>
                </a:solidFill>
              </a:rPr>
              <a:t>Beachten Sie, dass jede Wand</a:t>
            </a:r>
          </a:p>
          <a:p>
            <a:pPr eaLnBrk="1" hangingPunct="1">
              <a:spcBef>
                <a:spcPct val="0"/>
              </a:spcBef>
              <a:buClrTx/>
              <a:buSzTx/>
              <a:buFontTx/>
              <a:buNone/>
            </a:pPr>
            <a:r>
              <a:rPr lang="en-US" altLang="en-US" sz="1200" dirty="0">
                <a:solidFill>
                  <a:schemeClr val="bg1">
                    <a:lumMod val="65000"/>
                  </a:schemeClr>
                </a:solidFill>
              </a:rPr>
              <a:t> einen Knochen mit der benachbarten Wand:</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Dach  seitlich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Lateral  Boden</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Boden  medial</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Medial  Dach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endParaRPr lang="en-US" altLang="en-US" sz="1800" b="1" i="1" dirty="0">
              <a:solidFill>
                <a:schemeClr val="bg1">
                  <a:lumMod val="6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bg1">
                <a:lumMod val="75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bg1">
                <a:lumMod val="75000"/>
              </a:schemeClr>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39</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tx1">
                    <a:lumMod val="50000"/>
                    <a:lumOff val="50000"/>
                  </a:schemeClr>
                </a:solidFill>
              </a:rPr>
              <a:t>Eselsbrücke:</a:t>
            </a:r>
          </a:p>
          <a:p>
            <a:pPr algn="ctr" eaLnBrk="1" hangingPunct="1">
              <a:spcBef>
                <a:spcPct val="0"/>
              </a:spcBef>
              <a:buClrTx/>
              <a:buSzTx/>
              <a:buFontTx/>
              <a:buNone/>
            </a:pPr>
            <a:r>
              <a:rPr lang="en-US" altLang="en-US" sz="1200" i="1" dirty="0">
                <a:solidFill>
                  <a:schemeClr val="tx1">
                    <a:lumMod val="50000"/>
                    <a:lumOff val="50000"/>
                  </a:schemeClr>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chemeClr val="bg1">
                    <a:lumMod val="75000"/>
                  </a:schemeClr>
                </a:solidFill>
              </a:rPr>
              <a:t>Anzahl der Knochen</a:t>
            </a:r>
          </a:p>
          <a:p>
            <a:pPr algn="ctr" eaLnBrk="1" hangingPunct="1">
              <a:spcBef>
                <a:spcPct val="0"/>
              </a:spcBef>
              <a:buClrTx/>
              <a:buSzTx/>
              <a:buFontTx/>
              <a:buNone/>
            </a:pPr>
            <a:r>
              <a:rPr lang="en-US" altLang="en-US" sz="1200" dirty="0">
                <a:solidFill>
                  <a:schemeClr val="bg1">
                    <a:lumMod val="75000"/>
                  </a:schemeClr>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solidFill>
                  <a:schemeClr val="bg1">
                    <a:lumMod val="75000"/>
                  </a:schemeClr>
                </a:solidFill>
              </a:rPr>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0452256A-00A1-515F-5CE3-65EDC8CC60A0}"/>
              </a:ext>
            </a:extLst>
          </p:cNvPr>
          <p:cNvSpPr txBox="1"/>
          <p:nvPr/>
        </p:nvSpPr>
        <p:spPr>
          <a:xfrm>
            <a:off x="3711189" y="2739119"/>
            <a:ext cx="5255698" cy="2092881"/>
          </a:xfrm>
          <a:prstGeom prst="rect">
            <a:avLst/>
          </a:prstGeom>
          <a:solidFill>
            <a:srgbClr val="CCFFCC"/>
          </a:solidFill>
        </p:spPr>
        <p:txBody>
          <a:bodyPr wrap="square" lIns="25400" tIns="12700" rIns="25400" bIns="12700" rtlCol="0">
            <a:spAutoFit/>
          </a:bodyPr>
          <a:lstStyle/>
          <a:p>
            <a:r>
              <a:rPr lang="en-US" sz="1200" i="1" dirty="0"/>
              <a:t>Nur eine Augenhöhlenwand reicht nicht bis zum Augenhöhlenapex – welche?</a:t>
            </a:r>
            <a:endParaRPr lang="en-US" sz="1600" i="1" dirty="0">
              <a:solidFill>
                <a:srgbClr val="CCFFCC"/>
              </a:solidFill>
            </a:endParaRPr>
          </a:p>
          <a:p>
            <a:r>
              <a:rPr lang="en-US" sz="1200" dirty="0">
                <a:solidFill>
                  <a:srgbClr val="CCFFCC"/>
                </a:solidFill>
              </a:rPr>
              <a:t>Der Boden. Aus diesem Grund ist der Boden die kürzeste der vier Augenhöhlenwände.</a:t>
            </a:r>
          </a:p>
          <a:p>
            <a:endParaRPr lang="en-US" sz="1600" dirty="0">
              <a:solidFill>
                <a:srgbClr val="CCFFCC"/>
              </a:solidFill>
            </a:endParaRPr>
          </a:p>
          <a:p>
            <a:r>
              <a:rPr lang="en-US" sz="1200" i="1" dirty="0">
                <a:solidFill>
                  <a:srgbClr val="CCFFCC"/>
                </a:solidFill>
              </a:rPr>
              <a:t>Da sich der Boden nicht bis zum Scheitelpunkt erstreckt, woraus besteht dann die hintere Wand der unteren Augenhöhle?</a:t>
            </a:r>
          </a:p>
          <a:p>
            <a:r>
              <a:rPr lang="en-US" sz="1200" dirty="0">
                <a:solidFill>
                  <a:srgbClr val="CCFFCC"/>
                </a:solidFill>
              </a:rPr>
              <a:t>Eine Öffnung in die  Fossa pterygopalatina</a:t>
            </a:r>
          </a:p>
        </p:txBody>
      </p:sp>
    </p:spTree>
    <p:extLst>
      <p:ext uri="{BB962C8B-B14F-4D97-AF65-F5344CB8AC3E}">
        <p14:creationId xmlns:p14="http://schemas.microsoft.com/office/powerpoint/2010/main" val="3631216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4</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1077218"/>
          </a:xfrm>
          <a:prstGeom prst="rect">
            <a:avLst/>
          </a:prstGeom>
          <a:noFill/>
        </p:spPr>
        <p:txBody>
          <a:bodyPr wrap="square" lIns="25400" tIns="12700" rIns="25400" bIns="12700" rtlCol="0">
            <a:spAutoFit/>
          </a:bodyPr>
          <a:lstStyle/>
          <a:p>
            <a:r>
              <a:rPr lang="en-US" sz="1200" i="1" dirty="0">
                <a:solidFill>
                  <a:srgbClr val="0000FF"/>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rgbClr val="0000FF"/>
                </a:solidFill>
              </a:rPr>
              <a:t>Ja, das tun sie</a:t>
            </a:r>
          </a:p>
        </p:txBody>
      </p:sp>
    </p:spTree>
    <p:extLst>
      <p:ext uri="{BB962C8B-B14F-4D97-AF65-F5344CB8AC3E}">
        <p14:creationId xmlns:p14="http://schemas.microsoft.com/office/powerpoint/2010/main" val="1835583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Dach?</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Seitenwand?</a:t>
            </a:r>
            <a:r>
              <a:rPr lang="en-US" altLang="en-US" sz="1200" dirty="0">
                <a:solidFill>
                  <a:schemeClr val="bg1">
                    <a:lumMod val="75000"/>
                  </a:schemeClr>
                </a:solidFill>
              </a:rPr>
              <a:t>: 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chemeClr val="bg1">
                    <a:lumMod val="75000"/>
                  </a:schemeClr>
                </a:solidFill>
              </a:rPr>
              <a:t>(3) </a:t>
            </a:r>
            <a:r>
              <a:rPr lang="en-US" altLang="en-US" sz="1200" b="1" i="1" dirty="0"/>
              <a:t>Boden!</a:t>
            </a:r>
            <a:r>
              <a:rPr lang="en-US" altLang="en-US" sz="1200" dirty="0">
                <a:solidFill>
                  <a:schemeClr val="bg1">
                    <a:lumMod val="75000"/>
                  </a:schemeClr>
                </a:solidFill>
              </a:rPr>
              <a:t>: Gaumenbein, Oberkieferknochen, Jochbein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(4) </a:t>
            </a:r>
            <a:r>
              <a:rPr lang="en-US" altLang="en-US" sz="1200" b="1" i="1" dirty="0">
                <a:solidFill>
                  <a:schemeClr val="bg1">
                    <a:lumMod val="75000"/>
                  </a:schemeClr>
                </a:solidFill>
              </a:rPr>
              <a:t>Innenwand?</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Oberkiefer,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754326"/>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65000"/>
                  </a:schemeClr>
                </a:solidFill>
              </a:rPr>
              <a:t>Beachten Sie, dass jede Wand</a:t>
            </a:r>
          </a:p>
          <a:p>
            <a:pPr eaLnBrk="1" hangingPunct="1">
              <a:spcBef>
                <a:spcPct val="0"/>
              </a:spcBef>
              <a:buClrTx/>
              <a:buSzTx/>
              <a:buFontTx/>
              <a:buNone/>
            </a:pPr>
            <a:r>
              <a:rPr lang="en-US" altLang="en-US" sz="1200" dirty="0">
                <a:solidFill>
                  <a:schemeClr val="bg1">
                    <a:lumMod val="65000"/>
                  </a:schemeClr>
                </a:solidFill>
              </a:rPr>
              <a:t> einen Knochen mit der benachbarten Wand:</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Dach  seitlich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Lateral  Boden</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Boden  medial</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Medial  Dach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endParaRPr lang="en-US" altLang="en-US" sz="1800" b="1" i="1" dirty="0">
              <a:solidFill>
                <a:schemeClr val="bg1">
                  <a:lumMod val="6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bg1">
                <a:lumMod val="75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bg1">
                <a:lumMod val="75000"/>
              </a:schemeClr>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40</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tx1">
                    <a:lumMod val="50000"/>
                    <a:lumOff val="50000"/>
                  </a:schemeClr>
                </a:solidFill>
              </a:rPr>
              <a:t>Eselsbrücke:</a:t>
            </a:r>
          </a:p>
          <a:p>
            <a:pPr algn="ctr" eaLnBrk="1" hangingPunct="1">
              <a:spcBef>
                <a:spcPct val="0"/>
              </a:spcBef>
              <a:buClrTx/>
              <a:buSzTx/>
              <a:buFontTx/>
              <a:buNone/>
            </a:pPr>
            <a:r>
              <a:rPr lang="en-US" altLang="en-US" sz="1200" i="1" dirty="0">
                <a:solidFill>
                  <a:schemeClr val="tx1">
                    <a:lumMod val="50000"/>
                    <a:lumOff val="50000"/>
                  </a:schemeClr>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chemeClr val="bg1">
                    <a:lumMod val="75000"/>
                  </a:schemeClr>
                </a:solidFill>
              </a:rPr>
              <a:t>Anzahl der Knochen</a:t>
            </a:r>
          </a:p>
          <a:p>
            <a:pPr algn="ctr" eaLnBrk="1" hangingPunct="1">
              <a:spcBef>
                <a:spcPct val="0"/>
              </a:spcBef>
              <a:buClrTx/>
              <a:buSzTx/>
              <a:buFontTx/>
              <a:buNone/>
            </a:pPr>
            <a:r>
              <a:rPr lang="en-US" altLang="en-US" sz="1200" dirty="0">
                <a:solidFill>
                  <a:schemeClr val="bg1">
                    <a:lumMod val="75000"/>
                  </a:schemeClr>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solidFill>
                  <a:schemeClr val="bg1">
                    <a:lumMod val="75000"/>
                  </a:schemeClr>
                </a:solidFill>
              </a:rPr>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0452256A-00A1-515F-5CE3-65EDC8CC60A0}"/>
              </a:ext>
            </a:extLst>
          </p:cNvPr>
          <p:cNvSpPr txBox="1"/>
          <p:nvPr/>
        </p:nvSpPr>
        <p:spPr>
          <a:xfrm>
            <a:off x="3711189" y="2739119"/>
            <a:ext cx="5255698" cy="2092881"/>
          </a:xfrm>
          <a:prstGeom prst="rect">
            <a:avLst/>
          </a:prstGeom>
          <a:solidFill>
            <a:srgbClr val="CCFFCC"/>
          </a:solidFill>
        </p:spPr>
        <p:txBody>
          <a:bodyPr wrap="square" lIns="25400" tIns="12700" rIns="25400" bIns="12700" rtlCol="0">
            <a:spAutoFit/>
          </a:bodyPr>
          <a:lstStyle/>
          <a:p>
            <a:r>
              <a:rPr lang="en-US" sz="1200" i="1" dirty="0"/>
              <a:t>Nur eine Augenhöhlenwand reicht nicht bis zum Augenhöhlenapex – welche?</a:t>
            </a:r>
          </a:p>
          <a:p>
            <a:r>
              <a:rPr lang="en-US" sz="1200" dirty="0"/>
              <a:t>Der Boden. Aus diesem Grund ist der Boden die kürzeste der vier Augenhöhlenwände.</a:t>
            </a:r>
            <a:endParaRPr lang="en-US" sz="1600" dirty="0">
              <a:solidFill>
                <a:srgbClr val="CCFFCC"/>
              </a:solidFill>
            </a:endParaRPr>
          </a:p>
          <a:p>
            <a:endParaRPr lang="en-US" sz="1600" dirty="0">
              <a:solidFill>
                <a:srgbClr val="CCFFCC"/>
              </a:solidFill>
            </a:endParaRPr>
          </a:p>
          <a:p>
            <a:r>
              <a:rPr lang="en-US" sz="1200" i="1" dirty="0">
                <a:solidFill>
                  <a:srgbClr val="CCFFCC"/>
                </a:solidFill>
              </a:rPr>
              <a:t>Da sich der Boden nicht bis zum Scheitelpunkt erstreckt, woraus besteht dann die hintere Wand der unteren Augenhöhle?</a:t>
            </a:r>
          </a:p>
          <a:p>
            <a:r>
              <a:rPr lang="en-US" sz="1200" dirty="0">
                <a:solidFill>
                  <a:srgbClr val="CCFFCC"/>
                </a:solidFill>
              </a:rPr>
              <a:t>Eine Öffnung in die  Fossa pterygopalatina</a:t>
            </a:r>
          </a:p>
        </p:txBody>
      </p:sp>
    </p:spTree>
    <p:extLst>
      <p:ext uri="{BB962C8B-B14F-4D97-AF65-F5344CB8AC3E}">
        <p14:creationId xmlns:p14="http://schemas.microsoft.com/office/powerpoint/2010/main" val="801922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Dach?</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Seitenwand?</a:t>
            </a:r>
            <a:r>
              <a:rPr lang="en-US" altLang="en-US" sz="1200" dirty="0">
                <a:solidFill>
                  <a:schemeClr val="bg1">
                    <a:lumMod val="75000"/>
                  </a:schemeClr>
                </a:solidFill>
              </a:rPr>
              <a:t>: 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chemeClr val="bg1">
                    <a:lumMod val="75000"/>
                  </a:schemeClr>
                </a:solidFill>
              </a:rPr>
              <a:t>(3) </a:t>
            </a:r>
            <a:r>
              <a:rPr lang="en-US" altLang="en-US" sz="1200" b="1" i="1" dirty="0"/>
              <a:t>Boden!</a:t>
            </a:r>
            <a:r>
              <a:rPr lang="en-US" altLang="en-US" sz="1200" dirty="0">
                <a:solidFill>
                  <a:schemeClr val="bg1">
                    <a:lumMod val="75000"/>
                  </a:schemeClr>
                </a:solidFill>
              </a:rPr>
              <a:t>: Gaumenbein, Oberkieferknochen, Jochbein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(4) </a:t>
            </a:r>
            <a:r>
              <a:rPr lang="en-US" altLang="en-US" sz="1200" b="1" i="1" dirty="0">
                <a:solidFill>
                  <a:schemeClr val="bg1">
                    <a:lumMod val="75000"/>
                  </a:schemeClr>
                </a:solidFill>
              </a:rPr>
              <a:t>Innenwand?</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Oberkiefer,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754326"/>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65000"/>
                  </a:schemeClr>
                </a:solidFill>
              </a:rPr>
              <a:t>Beachten Sie, dass jede Wand</a:t>
            </a:r>
          </a:p>
          <a:p>
            <a:pPr eaLnBrk="1" hangingPunct="1">
              <a:spcBef>
                <a:spcPct val="0"/>
              </a:spcBef>
              <a:buClrTx/>
              <a:buSzTx/>
              <a:buFontTx/>
              <a:buNone/>
            </a:pPr>
            <a:r>
              <a:rPr lang="en-US" altLang="en-US" sz="1200" dirty="0">
                <a:solidFill>
                  <a:schemeClr val="bg1">
                    <a:lumMod val="65000"/>
                  </a:schemeClr>
                </a:solidFill>
              </a:rPr>
              <a:t> einen Knochen mit der benachbarten Wand:</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Dach  seitlich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Lateral  Boden</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Boden  medial</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Medial  Dach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endParaRPr lang="en-US" altLang="en-US" sz="1800" b="1" i="1" dirty="0">
              <a:solidFill>
                <a:schemeClr val="bg1">
                  <a:lumMod val="6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bg1">
                <a:lumMod val="75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bg1">
                <a:lumMod val="75000"/>
              </a:schemeClr>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41</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tx1">
                    <a:lumMod val="50000"/>
                    <a:lumOff val="50000"/>
                  </a:schemeClr>
                </a:solidFill>
              </a:rPr>
              <a:t>Eselsbrücke:</a:t>
            </a:r>
          </a:p>
          <a:p>
            <a:pPr algn="ctr" eaLnBrk="1" hangingPunct="1">
              <a:spcBef>
                <a:spcPct val="0"/>
              </a:spcBef>
              <a:buClrTx/>
              <a:buSzTx/>
              <a:buFontTx/>
              <a:buNone/>
            </a:pPr>
            <a:r>
              <a:rPr lang="en-US" altLang="en-US" sz="1200" i="1" dirty="0">
                <a:solidFill>
                  <a:schemeClr val="tx1">
                    <a:lumMod val="50000"/>
                    <a:lumOff val="50000"/>
                  </a:schemeClr>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chemeClr val="bg1">
                    <a:lumMod val="75000"/>
                  </a:schemeClr>
                </a:solidFill>
              </a:rPr>
              <a:t>Anzahl der Knochen</a:t>
            </a:r>
          </a:p>
          <a:p>
            <a:pPr algn="ctr" eaLnBrk="1" hangingPunct="1">
              <a:spcBef>
                <a:spcPct val="0"/>
              </a:spcBef>
              <a:buClrTx/>
              <a:buSzTx/>
              <a:buFontTx/>
              <a:buNone/>
            </a:pPr>
            <a:r>
              <a:rPr lang="en-US" altLang="en-US" sz="1200" dirty="0">
                <a:solidFill>
                  <a:schemeClr val="bg1">
                    <a:lumMod val="75000"/>
                  </a:schemeClr>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solidFill>
                  <a:schemeClr val="bg1">
                    <a:lumMod val="75000"/>
                  </a:schemeClr>
                </a:solidFill>
              </a:rPr>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0452256A-00A1-515F-5CE3-65EDC8CC60A0}"/>
              </a:ext>
            </a:extLst>
          </p:cNvPr>
          <p:cNvSpPr txBox="1"/>
          <p:nvPr/>
        </p:nvSpPr>
        <p:spPr>
          <a:xfrm>
            <a:off x="3711189" y="2739119"/>
            <a:ext cx="5255698" cy="2092881"/>
          </a:xfrm>
          <a:prstGeom prst="rect">
            <a:avLst/>
          </a:prstGeom>
          <a:solidFill>
            <a:srgbClr val="CCFFCC"/>
          </a:solidFill>
        </p:spPr>
        <p:txBody>
          <a:bodyPr wrap="square" lIns="25400" tIns="12700" rIns="25400" bIns="12700" rtlCol="0">
            <a:spAutoFit/>
          </a:bodyPr>
          <a:lstStyle/>
          <a:p>
            <a:r>
              <a:rPr lang="en-US" sz="1200" i="1" dirty="0"/>
              <a:t>Nur eine Augenhöhlenwand reicht nicht bis zum Augenhöhlenapex – welche?</a:t>
            </a:r>
          </a:p>
          <a:p>
            <a:r>
              <a:rPr lang="en-US" sz="1200" dirty="0"/>
              <a:t>Der Boden. Aus diesem Grund ist der Boden die kürzeste der vier Augenhöhlenwände.</a:t>
            </a:r>
          </a:p>
          <a:p>
            <a:endParaRPr lang="en-US" sz="1600" dirty="0"/>
          </a:p>
          <a:p>
            <a:r>
              <a:rPr lang="en-US" sz="1200" i="1" dirty="0"/>
              <a:t>Da sich der Boden nicht bis zum Scheitelpunkt erstreckt, woraus besteht dann die hintere Wand der unteren Augenhöhle?</a:t>
            </a:r>
          </a:p>
          <a:p>
            <a:r>
              <a:rPr lang="en-US" sz="1200" dirty="0">
                <a:solidFill>
                  <a:srgbClr val="CCFFCC"/>
                </a:solidFill>
              </a:rPr>
              <a:t>Eine Öffnung in die  Fossa pterygopalatina</a:t>
            </a:r>
          </a:p>
        </p:txBody>
      </p:sp>
    </p:spTree>
    <p:extLst>
      <p:ext uri="{BB962C8B-B14F-4D97-AF65-F5344CB8AC3E}">
        <p14:creationId xmlns:p14="http://schemas.microsoft.com/office/powerpoint/2010/main" val="2091786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Dach?</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Seitenwand?</a:t>
            </a:r>
            <a:r>
              <a:rPr lang="en-US" altLang="en-US" sz="1200" dirty="0">
                <a:solidFill>
                  <a:schemeClr val="bg1">
                    <a:lumMod val="75000"/>
                  </a:schemeClr>
                </a:solidFill>
              </a:rPr>
              <a:t>: 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chemeClr val="bg1">
                    <a:lumMod val="75000"/>
                  </a:schemeClr>
                </a:solidFill>
              </a:rPr>
              <a:t>(3) </a:t>
            </a:r>
            <a:r>
              <a:rPr lang="en-US" altLang="en-US" sz="1200" b="1" i="1" dirty="0"/>
              <a:t>Boden!</a:t>
            </a:r>
            <a:r>
              <a:rPr lang="en-US" altLang="en-US" sz="1200" dirty="0">
                <a:solidFill>
                  <a:schemeClr val="bg1">
                    <a:lumMod val="75000"/>
                  </a:schemeClr>
                </a:solidFill>
              </a:rPr>
              <a:t>: Gaumenbein, Oberkieferknochen, Jochbein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(4) </a:t>
            </a:r>
            <a:r>
              <a:rPr lang="en-US" altLang="en-US" sz="1200" b="1" i="1" dirty="0">
                <a:solidFill>
                  <a:schemeClr val="bg1">
                    <a:lumMod val="75000"/>
                  </a:schemeClr>
                </a:solidFill>
              </a:rPr>
              <a:t>Innenwand?</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Oberkiefer,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754326"/>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65000"/>
                  </a:schemeClr>
                </a:solidFill>
              </a:rPr>
              <a:t>Beachten Sie, dass jede Wand</a:t>
            </a:r>
          </a:p>
          <a:p>
            <a:pPr eaLnBrk="1" hangingPunct="1">
              <a:spcBef>
                <a:spcPct val="0"/>
              </a:spcBef>
              <a:buClrTx/>
              <a:buSzTx/>
              <a:buFontTx/>
              <a:buNone/>
            </a:pPr>
            <a:r>
              <a:rPr lang="en-US" altLang="en-US" sz="1200" dirty="0">
                <a:solidFill>
                  <a:schemeClr val="bg1">
                    <a:lumMod val="65000"/>
                  </a:schemeClr>
                </a:solidFill>
              </a:rPr>
              <a:t> einen Knochen mit der benachbarten Wand:</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Dach  seitlich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Lateral  Boden</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Boden  medial</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Medial  Dach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endParaRPr lang="en-US" altLang="en-US" sz="1800" b="1" i="1" dirty="0">
              <a:solidFill>
                <a:schemeClr val="bg1">
                  <a:lumMod val="6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bg1">
                <a:lumMod val="75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bg1">
                <a:lumMod val="75000"/>
              </a:schemeClr>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42</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tx1">
                    <a:lumMod val="50000"/>
                    <a:lumOff val="50000"/>
                  </a:schemeClr>
                </a:solidFill>
              </a:rPr>
              <a:t>Eselsbrücke:</a:t>
            </a:r>
          </a:p>
          <a:p>
            <a:pPr algn="ctr" eaLnBrk="1" hangingPunct="1">
              <a:spcBef>
                <a:spcPct val="0"/>
              </a:spcBef>
              <a:buClrTx/>
              <a:buSzTx/>
              <a:buFontTx/>
              <a:buNone/>
            </a:pPr>
            <a:r>
              <a:rPr lang="en-US" altLang="en-US" sz="1200" i="1" dirty="0">
                <a:solidFill>
                  <a:schemeClr val="tx1">
                    <a:lumMod val="50000"/>
                    <a:lumOff val="50000"/>
                  </a:schemeClr>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chemeClr val="bg1">
                    <a:lumMod val="75000"/>
                  </a:schemeClr>
                </a:solidFill>
              </a:rPr>
              <a:t>Anzahl der Knochen</a:t>
            </a:r>
          </a:p>
          <a:p>
            <a:pPr algn="ctr" eaLnBrk="1" hangingPunct="1">
              <a:spcBef>
                <a:spcPct val="0"/>
              </a:spcBef>
              <a:buClrTx/>
              <a:buSzTx/>
              <a:buFontTx/>
              <a:buNone/>
            </a:pPr>
            <a:r>
              <a:rPr lang="en-US" altLang="en-US" sz="1200" dirty="0">
                <a:solidFill>
                  <a:schemeClr val="bg1">
                    <a:lumMod val="75000"/>
                  </a:schemeClr>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solidFill>
                  <a:schemeClr val="bg1">
                    <a:lumMod val="75000"/>
                  </a:schemeClr>
                </a:solidFill>
              </a:rPr>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0452256A-00A1-515F-5CE3-65EDC8CC60A0}"/>
              </a:ext>
            </a:extLst>
          </p:cNvPr>
          <p:cNvSpPr txBox="1"/>
          <p:nvPr/>
        </p:nvSpPr>
        <p:spPr>
          <a:xfrm>
            <a:off x="3711189" y="2739119"/>
            <a:ext cx="5255698" cy="2092881"/>
          </a:xfrm>
          <a:prstGeom prst="rect">
            <a:avLst/>
          </a:prstGeom>
          <a:solidFill>
            <a:srgbClr val="CCFFCC"/>
          </a:solidFill>
        </p:spPr>
        <p:txBody>
          <a:bodyPr wrap="square" lIns="25400" tIns="12700" rIns="25400" bIns="12700" rtlCol="0">
            <a:spAutoFit/>
          </a:bodyPr>
          <a:lstStyle/>
          <a:p>
            <a:r>
              <a:rPr lang="en-US" sz="1200" i="1" dirty="0"/>
              <a:t>Nur eine Augenhöhlenwand reicht nicht bis zum Augenhöhlenapex – welche?</a:t>
            </a:r>
          </a:p>
          <a:p>
            <a:r>
              <a:rPr lang="en-US" sz="1200" dirty="0"/>
              <a:t>Der Boden. Aus diesem Grund ist der Boden die kürzeste der vier Augenhöhlenwände.</a:t>
            </a:r>
          </a:p>
          <a:p>
            <a:endParaRPr lang="en-US" sz="1600" dirty="0"/>
          </a:p>
          <a:p>
            <a:r>
              <a:rPr lang="en-US" sz="1200" i="1" dirty="0"/>
              <a:t>Da sich der Boden nicht bis zum Scheitelpunkt erstreckt, was bildet dann die hintere Wand der unteren Augenhöhle?</a:t>
            </a:r>
          </a:p>
          <a:p>
            <a:r>
              <a:rPr lang="en-US" sz="1200" dirty="0"/>
              <a:t>Eine Öffnung in die  Fossa pterygopalatina</a:t>
            </a:r>
          </a:p>
        </p:txBody>
      </p:sp>
      <p:sp>
        <p:nvSpPr>
          <p:cNvPr id="5" name="Rectangle 4">
            <a:extLst>
              <a:ext uri="{FF2B5EF4-FFF2-40B4-BE49-F238E27FC236}">
                <a16:creationId xmlns:a16="http://schemas.microsoft.com/office/drawing/2014/main" id="{F3B8FE1C-D1DD-533B-D422-435C860B8497}"/>
              </a:ext>
            </a:extLst>
          </p:cNvPr>
          <p:cNvSpPr/>
          <p:nvPr/>
        </p:nvSpPr>
        <p:spPr>
          <a:xfrm>
            <a:off x="5055701" y="3902765"/>
            <a:ext cx="2080591" cy="2882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Tree>
    <p:extLst>
      <p:ext uri="{BB962C8B-B14F-4D97-AF65-F5344CB8AC3E}">
        <p14:creationId xmlns:p14="http://schemas.microsoft.com/office/powerpoint/2010/main" val="8203282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Dach?</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Seitenwand?</a:t>
            </a:r>
            <a:r>
              <a:rPr lang="en-US" altLang="en-US" sz="1200" dirty="0">
                <a:solidFill>
                  <a:schemeClr val="bg1">
                    <a:lumMod val="75000"/>
                  </a:schemeClr>
                </a:solidFill>
              </a:rPr>
              <a:t>: 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chemeClr val="bg1">
                    <a:lumMod val="75000"/>
                  </a:schemeClr>
                </a:solidFill>
              </a:rPr>
              <a:t>(3) </a:t>
            </a:r>
            <a:r>
              <a:rPr lang="en-US" altLang="en-US" sz="1200" b="1" i="1" dirty="0"/>
              <a:t>Boden!</a:t>
            </a:r>
            <a:r>
              <a:rPr lang="en-US" altLang="en-US" sz="1200" dirty="0">
                <a:solidFill>
                  <a:schemeClr val="bg1">
                    <a:lumMod val="75000"/>
                  </a:schemeClr>
                </a:solidFill>
              </a:rPr>
              <a:t>: Gaumenbein, Oberkieferknochen, Jochbein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(4) </a:t>
            </a:r>
            <a:r>
              <a:rPr lang="en-US" altLang="en-US" sz="1200" b="1" i="1" dirty="0">
                <a:solidFill>
                  <a:schemeClr val="bg1">
                    <a:lumMod val="75000"/>
                  </a:schemeClr>
                </a:solidFill>
              </a:rPr>
              <a:t>Innenwand?</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Oberkiefer,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754326"/>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65000"/>
                  </a:schemeClr>
                </a:solidFill>
              </a:rPr>
              <a:t>Beachten Sie, dass jede Wand</a:t>
            </a:r>
          </a:p>
          <a:p>
            <a:pPr eaLnBrk="1" hangingPunct="1">
              <a:spcBef>
                <a:spcPct val="0"/>
              </a:spcBef>
              <a:buClrTx/>
              <a:buSzTx/>
              <a:buFontTx/>
              <a:buNone/>
            </a:pPr>
            <a:r>
              <a:rPr lang="en-US" altLang="en-US" sz="1200" dirty="0">
                <a:solidFill>
                  <a:schemeClr val="bg1">
                    <a:lumMod val="65000"/>
                  </a:schemeClr>
                </a:solidFill>
              </a:rPr>
              <a:t> einen Knochen mit der benachbarten Wand:</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Dach  seitlich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Lateral  Boden</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Boden  medial</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Medial  Dach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endParaRPr lang="en-US" altLang="en-US" sz="1800" b="1" i="1" dirty="0">
              <a:solidFill>
                <a:schemeClr val="bg1">
                  <a:lumMod val="6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bg1">
                <a:lumMod val="75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bg1">
                <a:lumMod val="75000"/>
              </a:schemeClr>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43</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tx1">
                    <a:lumMod val="50000"/>
                    <a:lumOff val="50000"/>
                  </a:schemeClr>
                </a:solidFill>
              </a:rPr>
              <a:t>Eselsbrücke:</a:t>
            </a:r>
          </a:p>
          <a:p>
            <a:pPr algn="ctr" eaLnBrk="1" hangingPunct="1">
              <a:spcBef>
                <a:spcPct val="0"/>
              </a:spcBef>
              <a:buClrTx/>
              <a:buSzTx/>
              <a:buFontTx/>
              <a:buNone/>
            </a:pPr>
            <a:r>
              <a:rPr lang="en-US" altLang="en-US" sz="1200" i="1" dirty="0">
                <a:solidFill>
                  <a:schemeClr val="tx1">
                    <a:lumMod val="50000"/>
                    <a:lumOff val="50000"/>
                  </a:schemeClr>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chemeClr val="bg1">
                    <a:lumMod val="75000"/>
                  </a:schemeClr>
                </a:solidFill>
              </a:rPr>
              <a:t>Anzahl der Knochen</a:t>
            </a:r>
          </a:p>
          <a:p>
            <a:pPr algn="ctr" eaLnBrk="1" hangingPunct="1">
              <a:spcBef>
                <a:spcPct val="0"/>
              </a:spcBef>
              <a:buClrTx/>
              <a:buSzTx/>
              <a:buFontTx/>
              <a:buNone/>
            </a:pPr>
            <a:r>
              <a:rPr lang="en-US" altLang="en-US" sz="1200" dirty="0">
                <a:solidFill>
                  <a:schemeClr val="bg1">
                    <a:lumMod val="75000"/>
                  </a:schemeClr>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solidFill>
                  <a:schemeClr val="bg1">
                    <a:lumMod val="75000"/>
                  </a:schemeClr>
                </a:solidFill>
              </a:rPr>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0452256A-00A1-515F-5CE3-65EDC8CC60A0}"/>
              </a:ext>
            </a:extLst>
          </p:cNvPr>
          <p:cNvSpPr txBox="1"/>
          <p:nvPr/>
        </p:nvSpPr>
        <p:spPr>
          <a:xfrm>
            <a:off x="3711189" y="2739119"/>
            <a:ext cx="5255698" cy="2092881"/>
          </a:xfrm>
          <a:prstGeom prst="rect">
            <a:avLst/>
          </a:prstGeom>
          <a:solidFill>
            <a:srgbClr val="CCFFCC"/>
          </a:solidFill>
        </p:spPr>
        <p:txBody>
          <a:bodyPr wrap="square" lIns="25400" tIns="12700" rIns="25400" bIns="12700" rtlCol="0">
            <a:spAutoFit/>
          </a:bodyPr>
          <a:lstStyle/>
          <a:p>
            <a:r>
              <a:rPr lang="en-US" sz="1200" i="1" dirty="0"/>
              <a:t>Nur eine Augenhöhlenwand reicht nicht bis zum Augenhöhlenapex – welche?</a:t>
            </a:r>
          </a:p>
          <a:p>
            <a:r>
              <a:rPr lang="en-US" sz="1200" dirty="0"/>
              <a:t>Der Boden. Aus diesem Grund ist der Boden die kürzeste der vier Augenhöhlenwände.</a:t>
            </a:r>
          </a:p>
          <a:p>
            <a:endParaRPr lang="en-US" sz="1600" dirty="0"/>
          </a:p>
          <a:p>
            <a:r>
              <a:rPr lang="en-US" sz="1200" i="1" dirty="0"/>
              <a:t>Da sich der Boden nicht bis zum Scheitelpunkt erstreckt, woraus besteht dann die hintere Wand der unteren Augenhöhle?</a:t>
            </a:r>
          </a:p>
          <a:p>
            <a:r>
              <a:rPr lang="en-US" sz="1200" dirty="0"/>
              <a:t>Eine Öffnung in die  Fossa pterygopalatina*</a:t>
            </a:r>
          </a:p>
        </p:txBody>
      </p:sp>
      <p:sp>
        <p:nvSpPr>
          <p:cNvPr id="5" name="TextBox 4">
            <a:extLst>
              <a:ext uri="{FF2B5EF4-FFF2-40B4-BE49-F238E27FC236}">
                <a16:creationId xmlns:a16="http://schemas.microsoft.com/office/drawing/2014/main" id="{E2886550-87D4-D88A-D6E0-DBAC0C81F2B8}"/>
              </a:ext>
            </a:extLst>
          </p:cNvPr>
          <p:cNvSpPr txBox="1"/>
          <p:nvPr/>
        </p:nvSpPr>
        <p:spPr>
          <a:xfrm>
            <a:off x="7158467" y="6020953"/>
            <a:ext cx="1939716" cy="646331"/>
          </a:xfrm>
          <a:prstGeom prst="rect">
            <a:avLst/>
          </a:prstGeom>
          <a:noFill/>
        </p:spPr>
        <p:txBody>
          <a:bodyPr wrap="square" lIns="25400" tIns="12700" rIns="25400" bIns="12700" rtlCol="0">
            <a:spAutoFit/>
          </a:bodyPr>
          <a:lstStyle/>
          <a:p>
            <a:r>
              <a:rPr lang="en-US" sz="1200" dirty="0"/>
              <a:t>*Manchmal bezeichnet das </a:t>
            </a:r>
            <a:r>
              <a:rPr lang="en-US" sz="1200" i="1" dirty="0"/>
              <a:t>BCSC </a:t>
            </a:r>
            <a:r>
              <a:rPr lang="en-US" sz="1200" dirty="0"/>
              <a:t>diesen Raum als Fossa sphenopalatina</a:t>
            </a:r>
          </a:p>
        </p:txBody>
      </p:sp>
    </p:spTree>
    <p:extLst>
      <p:ext uri="{BB962C8B-B14F-4D97-AF65-F5344CB8AC3E}">
        <p14:creationId xmlns:p14="http://schemas.microsoft.com/office/powerpoint/2010/main" val="1067520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D56139-ABDE-3C6D-DEAF-9995C580785E}"/>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44</a:t>
            </a:fld>
            <a:endParaRPr lang="en-US" altLang="en-US"/>
          </a:p>
        </p:txBody>
      </p:sp>
      <p:sp>
        <p:nvSpPr>
          <p:cNvPr id="3" name="TextBox 2">
            <a:extLst>
              <a:ext uri="{FF2B5EF4-FFF2-40B4-BE49-F238E27FC236}">
                <a16:creationId xmlns:a16="http://schemas.microsoft.com/office/drawing/2014/main" id="{0489F4D6-ADF4-365D-3523-A7921418A384}"/>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pic>
        <p:nvPicPr>
          <p:cNvPr id="5" name="Picture 4">
            <a:extLst>
              <a:ext uri="{FF2B5EF4-FFF2-40B4-BE49-F238E27FC236}">
                <a16:creationId xmlns:a16="http://schemas.microsoft.com/office/drawing/2014/main" id="{AEF76F71-89B7-8C0E-6354-5A06C4EF2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9124" y="1138194"/>
            <a:ext cx="5425752" cy="4581611"/>
          </a:xfrm>
          <a:prstGeom prst="rect">
            <a:avLst/>
          </a:prstGeom>
        </p:spPr>
      </p:pic>
      <p:sp>
        <p:nvSpPr>
          <p:cNvPr id="6" name="TextBox 5">
            <a:extLst>
              <a:ext uri="{FF2B5EF4-FFF2-40B4-BE49-F238E27FC236}">
                <a16:creationId xmlns:a16="http://schemas.microsoft.com/office/drawing/2014/main" id="{CD27D465-BEE7-42A8-59BE-806A6D53A4B5}"/>
              </a:ext>
            </a:extLst>
          </p:cNvPr>
          <p:cNvSpPr txBox="1"/>
          <p:nvPr/>
        </p:nvSpPr>
        <p:spPr>
          <a:xfrm>
            <a:off x="539212" y="4969566"/>
            <a:ext cx="1359668" cy="307777"/>
          </a:xfrm>
          <a:prstGeom prst="rect">
            <a:avLst/>
          </a:prstGeom>
          <a:noFill/>
        </p:spPr>
        <p:txBody>
          <a:bodyPr wrap="square" lIns="25400" tIns="12700" rIns="25400" bIns="12700" rtlCol="0">
            <a:spAutoFit/>
          </a:bodyPr>
          <a:lstStyle/>
          <a:p>
            <a:r>
              <a:rPr lang="en-US" sz="1200" dirty="0"/>
              <a:t>Kieferhöhle</a:t>
            </a:r>
          </a:p>
        </p:txBody>
      </p:sp>
      <p:sp>
        <p:nvSpPr>
          <p:cNvPr id="7" name="TextBox 6">
            <a:extLst>
              <a:ext uri="{FF2B5EF4-FFF2-40B4-BE49-F238E27FC236}">
                <a16:creationId xmlns:a16="http://schemas.microsoft.com/office/drawing/2014/main" id="{86F6449C-DCEA-E71C-17E0-ACFA83DB017A}"/>
              </a:ext>
            </a:extLst>
          </p:cNvPr>
          <p:cNvSpPr txBox="1"/>
          <p:nvPr/>
        </p:nvSpPr>
        <p:spPr>
          <a:xfrm>
            <a:off x="7192112" y="4828929"/>
            <a:ext cx="1906291" cy="307777"/>
          </a:xfrm>
          <a:prstGeom prst="rect">
            <a:avLst/>
          </a:prstGeom>
          <a:solidFill>
            <a:schemeClr val="bg1"/>
          </a:solidFill>
        </p:spPr>
        <p:txBody>
          <a:bodyPr wrap="square" lIns="25400" tIns="12700" rIns="25400" bIns="12700" rtlCol="0">
            <a:spAutoFit/>
          </a:bodyPr>
          <a:lstStyle/>
          <a:p>
            <a:r>
              <a:rPr lang="en-US" sz="1200" dirty="0"/>
              <a:t>Fossa pterygopalatina</a:t>
            </a:r>
          </a:p>
        </p:txBody>
      </p:sp>
      <p:sp>
        <p:nvSpPr>
          <p:cNvPr id="8" name="TextBox 7">
            <a:extLst>
              <a:ext uri="{FF2B5EF4-FFF2-40B4-BE49-F238E27FC236}">
                <a16:creationId xmlns:a16="http://schemas.microsoft.com/office/drawing/2014/main" id="{529BA0C1-D052-4958-0A4F-B703FB447BF2}"/>
              </a:ext>
            </a:extLst>
          </p:cNvPr>
          <p:cNvSpPr txBox="1"/>
          <p:nvPr/>
        </p:nvSpPr>
        <p:spPr>
          <a:xfrm>
            <a:off x="777748" y="3459561"/>
            <a:ext cx="1109599" cy="307777"/>
          </a:xfrm>
          <a:prstGeom prst="rect">
            <a:avLst/>
          </a:prstGeom>
          <a:noFill/>
        </p:spPr>
        <p:txBody>
          <a:bodyPr wrap="square" lIns="25400" tIns="12700" rIns="25400" bIns="12700" rtlCol="0">
            <a:spAutoFit/>
          </a:bodyPr>
          <a:lstStyle/>
          <a:p>
            <a:r>
              <a:rPr lang="en-US" sz="1200" dirty="0"/>
              <a:t>Orbitalboden</a:t>
            </a:r>
          </a:p>
        </p:txBody>
      </p:sp>
      <p:cxnSp>
        <p:nvCxnSpPr>
          <p:cNvPr id="10" name="Straight Connector 9">
            <a:extLst>
              <a:ext uri="{FF2B5EF4-FFF2-40B4-BE49-F238E27FC236}">
                <a16:creationId xmlns:a16="http://schemas.microsoft.com/office/drawing/2014/main" id="{883F8789-5EC6-97AB-9A3A-C3FD61EB9F01}"/>
              </a:ext>
            </a:extLst>
          </p:cNvPr>
          <p:cNvCxnSpPr>
            <a:stCxn id="8" idx="3"/>
          </p:cNvCxnSpPr>
          <p:nvPr/>
        </p:nvCxnSpPr>
        <p:spPr>
          <a:xfrm flipV="1">
            <a:off x="1887347" y="3613449"/>
            <a:ext cx="2353345" cy="1"/>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9A9BCEAF-2B62-470E-6098-CA59FD799DC5}"/>
              </a:ext>
            </a:extLst>
          </p:cNvPr>
          <p:cNvSpPr txBox="1"/>
          <p:nvPr/>
        </p:nvSpPr>
        <p:spPr>
          <a:xfrm>
            <a:off x="1938636" y="5881974"/>
            <a:ext cx="5752600" cy="830997"/>
          </a:xfrm>
          <a:prstGeom prst="rect">
            <a:avLst/>
          </a:prstGeom>
          <a:noFill/>
        </p:spPr>
        <p:txBody>
          <a:bodyPr wrap="square" lIns="25400" tIns="12700" rIns="25400" bIns="12700" rtlCol="0">
            <a:spAutoFit/>
          </a:bodyPr>
          <a:lstStyle/>
          <a:p>
            <a:r>
              <a:rPr lang="en-US" sz="1200" dirty="0"/>
              <a:t>Sagittale Ansicht der medialen Wand der linken Augenhöhle. Beachten Sie, dass sich der Augenhöhlenboden nicht bis zum Augenhöhlenapex erstreckt, sondern an der Fossa pterygopalatina endet.</a:t>
            </a:r>
          </a:p>
        </p:txBody>
      </p:sp>
      <p:sp>
        <p:nvSpPr>
          <p:cNvPr id="12" name="Rectangle 11">
            <a:extLst>
              <a:ext uri="{FF2B5EF4-FFF2-40B4-BE49-F238E27FC236}">
                <a16:creationId xmlns:a16="http://schemas.microsoft.com/office/drawing/2014/main" id="{C00A109C-B912-9375-0721-C2C66E77DFB5}"/>
              </a:ext>
            </a:extLst>
          </p:cNvPr>
          <p:cNvSpPr/>
          <p:nvPr/>
        </p:nvSpPr>
        <p:spPr>
          <a:xfrm>
            <a:off x="7010400" y="1138194"/>
            <a:ext cx="410817" cy="300974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FFA978C9-7325-1C28-7E88-26B1235E33F8}"/>
              </a:ext>
            </a:extLst>
          </p:cNvPr>
          <p:cNvSpPr/>
          <p:nvPr/>
        </p:nvSpPr>
        <p:spPr>
          <a:xfrm rot="20550394">
            <a:off x="1696278" y="1138194"/>
            <a:ext cx="636105" cy="1339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0CF1F9E-5191-2AC4-3434-CB8DEB87E065}"/>
              </a:ext>
            </a:extLst>
          </p:cNvPr>
          <p:cNvSpPr/>
          <p:nvPr/>
        </p:nvSpPr>
        <p:spPr>
          <a:xfrm>
            <a:off x="6679096" y="3949148"/>
            <a:ext cx="410817" cy="198786"/>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id="{A6A11BFB-C4CC-CB93-2D1C-3C4182FB02E4}"/>
              </a:ext>
            </a:extLst>
          </p:cNvPr>
          <p:cNvSpPr/>
          <p:nvPr/>
        </p:nvSpPr>
        <p:spPr>
          <a:xfrm>
            <a:off x="1887347" y="1253813"/>
            <a:ext cx="410817" cy="198786"/>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Oval 15">
            <a:extLst>
              <a:ext uri="{FF2B5EF4-FFF2-40B4-BE49-F238E27FC236}">
                <a16:creationId xmlns:a16="http://schemas.microsoft.com/office/drawing/2014/main" id="{67100DFE-F9F8-73B5-BCD6-9609F9070172}"/>
              </a:ext>
            </a:extLst>
          </p:cNvPr>
          <p:cNvSpPr/>
          <p:nvPr/>
        </p:nvSpPr>
        <p:spPr>
          <a:xfrm>
            <a:off x="2041656" y="1804521"/>
            <a:ext cx="410817" cy="198786"/>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Oval 16">
            <a:extLst>
              <a:ext uri="{FF2B5EF4-FFF2-40B4-BE49-F238E27FC236}">
                <a16:creationId xmlns:a16="http://schemas.microsoft.com/office/drawing/2014/main" id="{F9042276-E245-5207-8B1F-1934E1FF029F}"/>
              </a:ext>
            </a:extLst>
          </p:cNvPr>
          <p:cNvSpPr/>
          <p:nvPr/>
        </p:nvSpPr>
        <p:spPr>
          <a:xfrm>
            <a:off x="2104919" y="2280184"/>
            <a:ext cx="410817" cy="198786"/>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96240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a:extLst>
              <a:ext uri="{FF2B5EF4-FFF2-40B4-BE49-F238E27FC236}">
                <a16:creationId xmlns:a16="http://schemas.microsoft.com/office/drawing/2014/main" id="{540BE4D6-4D74-430B-A86B-12D2C7E81BC0}"/>
              </a:ext>
            </a:extLst>
          </p:cNvPr>
          <p:cNvSpPr txBox="1">
            <a:spLocks noChangeArrowheads="1"/>
          </p:cNvSpPr>
          <p:nvPr/>
        </p:nvSpPr>
        <p:spPr bwMode="auto">
          <a:xfrm>
            <a:off x="1301750" y="1801813"/>
            <a:ext cx="7842250" cy="34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rPr>
              <a:t>Aus welchen Knochen besteht die Augenhöhle?</a:t>
            </a:r>
          </a:p>
          <a:p>
            <a:pPr eaLnBrk="1" hangingPunct="1">
              <a:spcBef>
                <a:spcPct val="0"/>
              </a:spcBef>
              <a:buClrTx/>
              <a:buSzTx/>
              <a:buFontTx/>
              <a:buNone/>
            </a:pPr>
            <a:endParaRPr lang="en-US" altLang="en-US" sz="28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Dach?</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Stirnbein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Seitenwand?</a:t>
            </a:r>
            <a:r>
              <a:rPr lang="en-US" altLang="en-US" sz="1200" dirty="0">
                <a:solidFill>
                  <a:schemeClr val="bg1">
                    <a:lumMod val="75000"/>
                  </a:schemeClr>
                </a:solidFill>
              </a:rPr>
              <a:t>: Keilbein, Jochbein</a:t>
            </a:r>
          </a:p>
          <a:p>
            <a:pPr eaLnBrk="1" hangingPunct="1">
              <a:spcBef>
                <a:spcPct val="0"/>
              </a:spcBef>
              <a:buClrTx/>
              <a:buSzTx/>
              <a:buFontTx/>
              <a:buNone/>
            </a:pPr>
            <a:endParaRPr lang="en-US" altLang="en-US" sz="2300" dirty="0"/>
          </a:p>
          <a:p>
            <a:pPr eaLnBrk="1" hangingPunct="1">
              <a:spcBef>
                <a:spcPct val="0"/>
              </a:spcBef>
              <a:buClrTx/>
              <a:buSzTx/>
              <a:buFontTx/>
              <a:buNone/>
            </a:pPr>
            <a:r>
              <a:rPr lang="en-US" altLang="en-US" sz="1200" i="1" dirty="0">
                <a:solidFill>
                  <a:schemeClr val="bg1">
                    <a:lumMod val="75000"/>
                  </a:schemeClr>
                </a:solidFill>
              </a:rPr>
              <a:t>(3) </a:t>
            </a:r>
            <a:r>
              <a:rPr lang="en-US" altLang="en-US" sz="1200" b="1" i="1" dirty="0">
                <a:solidFill>
                  <a:schemeClr val="bg1">
                    <a:lumMod val="75000"/>
                  </a:schemeClr>
                </a:solidFill>
              </a:rPr>
              <a:t>Boden!</a:t>
            </a:r>
            <a:r>
              <a:rPr lang="en-US" altLang="en-US" sz="1200" dirty="0">
                <a:solidFill>
                  <a:schemeClr val="bg1">
                    <a:lumMod val="75000"/>
                  </a:schemeClr>
                </a:solidFill>
              </a:rPr>
              <a:t>: Gaumenbein, Oberkieferknochen, Jochbein</a:t>
            </a:r>
          </a:p>
          <a:p>
            <a:pPr eaLnBrk="1" hangingPunct="1">
              <a:spcBef>
                <a:spcPct val="0"/>
              </a:spcBef>
              <a:buClrTx/>
              <a:buSzTx/>
              <a:buFontTx/>
              <a:buNone/>
            </a:pPr>
            <a:endParaRPr lang="en-US" altLang="en-US" sz="23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(4) </a:t>
            </a:r>
            <a:r>
              <a:rPr lang="en-US" altLang="en-US" sz="1200" b="1" i="1" dirty="0">
                <a:solidFill>
                  <a:schemeClr val="bg1">
                    <a:lumMod val="75000"/>
                  </a:schemeClr>
                </a:solidFill>
              </a:rPr>
              <a:t>Innenwand?</a:t>
            </a:r>
            <a:r>
              <a:rPr lang="en-US" altLang="en-US" sz="1200" dirty="0">
                <a:solidFill>
                  <a:schemeClr val="bg1">
                    <a:lumMod val="75000"/>
                  </a:schemeClr>
                </a:solidFill>
              </a:rPr>
              <a:t>: </a:t>
            </a:r>
            <a:r>
              <a:rPr lang="en-US" altLang="en-US" sz="1200" b="1" dirty="0">
                <a:solidFill>
                  <a:schemeClr val="bg1">
                    <a:lumMod val="75000"/>
                  </a:schemeClr>
                </a:solidFill>
              </a:rPr>
              <a:t>Keilbein</a:t>
            </a:r>
            <a:r>
              <a:rPr lang="en-US" altLang="en-US" sz="1200" dirty="0">
                <a:solidFill>
                  <a:schemeClr val="bg1">
                    <a:lumMod val="75000"/>
                  </a:schemeClr>
                </a:solidFill>
              </a:rPr>
              <a:t>, Oberkiefer, Siebbein, Tränenbein</a:t>
            </a:r>
          </a:p>
        </p:txBody>
      </p:sp>
      <p:sp>
        <p:nvSpPr>
          <p:cNvPr id="13322" name="Text Box 10">
            <a:extLst>
              <a:ext uri="{FF2B5EF4-FFF2-40B4-BE49-F238E27FC236}">
                <a16:creationId xmlns:a16="http://schemas.microsoft.com/office/drawing/2014/main" id="{5BF18AC5-2DB4-4FFB-ABD5-11FC4661FAB0}"/>
              </a:ext>
            </a:extLst>
          </p:cNvPr>
          <p:cNvSpPr txBox="1">
            <a:spLocks noChangeArrowheads="1"/>
          </p:cNvSpPr>
          <p:nvPr/>
        </p:nvSpPr>
        <p:spPr bwMode="auto">
          <a:xfrm>
            <a:off x="6168319" y="2339009"/>
            <a:ext cx="2903359" cy="1754326"/>
          </a:xfrm>
          <a:prstGeom prst="rect">
            <a:avLst/>
          </a:prstGeom>
          <a:solidFill>
            <a:schemeClr val="accent5">
              <a:lumMod val="75000"/>
            </a:schemeClr>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65000"/>
                  </a:schemeClr>
                </a:solidFill>
              </a:rPr>
              <a:t>Beachten Sie, dass jede Wand</a:t>
            </a:r>
          </a:p>
          <a:p>
            <a:pPr eaLnBrk="1" hangingPunct="1">
              <a:spcBef>
                <a:spcPct val="0"/>
              </a:spcBef>
              <a:buClrTx/>
              <a:buSzTx/>
              <a:buFontTx/>
              <a:buNone/>
            </a:pPr>
            <a:r>
              <a:rPr lang="en-US" altLang="en-US" sz="1200" dirty="0">
                <a:solidFill>
                  <a:schemeClr val="bg1">
                    <a:lumMod val="65000"/>
                  </a:schemeClr>
                </a:solidFill>
              </a:rPr>
              <a:t> einen Knochen mit der benachbarten Wand:</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Dach  seitlich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Lateral  Boden</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Jochbein</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Boden  medial</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Oberkiefer</a:t>
            </a:r>
          </a:p>
          <a:p>
            <a:pPr eaLnBrk="1" hangingPunct="1">
              <a:spcBef>
                <a:spcPct val="0"/>
              </a:spcBef>
              <a:buClrTx/>
              <a:buSzTx/>
              <a:buFontTx/>
              <a:buNone/>
            </a:pPr>
            <a:r>
              <a:rPr lang="en-US" altLang="en-US" sz="1200" dirty="0" err="1">
                <a:solidFill>
                  <a:schemeClr val="bg1">
                    <a:lumMod val="65000"/>
                  </a:schemeClr>
                </a:solidFill>
                <a:sym typeface="Wingdings" panose="05000000000000000000" pitchFamily="2" charset="2"/>
              </a:rPr>
              <a:t>Medial  Dach</a:t>
            </a:r>
            <a:r>
              <a:rPr lang="en-US" altLang="en-US" sz="1200" dirty="0">
                <a:solidFill>
                  <a:schemeClr val="bg1">
                    <a:lumMod val="65000"/>
                  </a:schemeClr>
                </a:solidFill>
                <a:sym typeface="Wingdings" panose="05000000000000000000" pitchFamily="2" charset="2"/>
              </a:rPr>
              <a:t>: </a:t>
            </a:r>
            <a:r>
              <a:rPr lang="en-US" altLang="en-US" sz="1200" b="1" i="1" dirty="0">
                <a:solidFill>
                  <a:schemeClr val="bg1">
                    <a:lumMod val="65000"/>
                  </a:schemeClr>
                </a:solidFill>
                <a:sym typeface="Wingdings" panose="05000000000000000000" pitchFamily="2" charset="2"/>
              </a:rPr>
              <a:t>Keilbein</a:t>
            </a:r>
            <a:endParaRPr lang="en-US" altLang="en-US" sz="1800" b="1" i="1" dirty="0">
              <a:solidFill>
                <a:schemeClr val="bg1">
                  <a:lumMod val="65000"/>
                </a:schemeClr>
              </a:solidFill>
            </a:endParaRPr>
          </a:p>
        </p:txBody>
      </p:sp>
      <p:sp>
        <p:nvSpPr>
          <p:cNvPr id="13323" name="Line 11">
            <a:extLst>
              <a:ext uri="{FF2B5EF4-FFF2-40B4-BE49-F238E27FC236}">
                <a16:creationId xmlns:a16="http://schemas.microsoft.com/office/drawing/2014/main" id="{E7E3E965-579B-4387-B855-DBB8EFCA862D}"/>
              </a:ext>
            </a:extLst>
          </p:cNvPr>
          <p:cNvSpPr>
            <a:spLocks noChangeShapeType="1"/>
          </p:cNvSpPr>
          <p:nvPr/>
        </p:nvSpPr>
        <p:spPr bwMode="auto">
          <a:xfrm>
            <a:off x="5257800" y="3810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Line 12">
            <a:extLst>
              <a:ext uri="{FF2B5EF4-FFF2-40B4-BE49-F238E27FC236}">
                <a16:creationId xmlns:a16="http://schemas.microsoft.com/office/drawing/2014/main" id="{BD4E84F8-4CBF-45AF-BC8E-CB1CBB0478BE}"/>
              </a:ext>
            </a:extLst>
          </p:cNvPr>
          <p:cNvSpPr>
            <a:spLocks noChangeShapeType="1"/>
          </p:cNvSpPr>
          <p:nvPr/>
        </p:nvSpPr>
        <p:spPr bwMode="auto">
          <a:xfrm>
            <a:off x="4724400" y="44958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Line 13">
            <a:extLst>
              <a:ext uri="{FF2B5EF4-FFF2-40B4-BE49-F238E27FC236}">
                <a16:creationId xmlns:a16="http://schemas.microsoft.com/office/drawing/2014/main" id="{53F6868A-35C6-4194-A67D-86F67075674D}"/>
              </a:ext>
            </a:extLst>
          </p:cNvPr>
          <p:cNvSpPr>
            <a:spLocks noChangeShapeType="1"/>
          </p:cNvSpPr>
          <p:nvPr/>
        </p:nvSpPr>
        <p:spPr bwMode="auto">
          <a:xfrm>
            <a:off x="2514600" y="2362200"/>
            <a:ext cx="457200" cy="381000"/>
          </a:xfrm>
          <a:prstGeom prst="line">
            <a:avLst/>
          </a:prstGeom>
          <a:noFill/>
          <a:ln w="28575">
            <a:solidFill>
              <a:schemeClr val="bg1">
                <a:lumMod val="75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Line 14">
            <a:extLst>
              <a:ext uri="{FF2B5EF4-FFF2-40B4-BE49-F238E27FC236}">
                <a16:creationId xmlns:a16="http://schemas.microsoft.com/office/drawing/2014/main" id="{77986CBF-F620-4D37-9CFA-A03381CC3DA0}"/>
              </a:ext>
            </a:extLst>
          </p:cNvPr>
          <p:cNvSpPr>
            <a:spLocks noChangeShapeType="1"/>
          </p:cNvSpPr>
          <p:nvPr/>
        </p:nvSpPr>
        <p:spPr bwMode="auto">
          <a:xfrm>
            <a:off x="3581400" y="3048000"/>
            <a:ext cx="457200" cy="381000"/>
          </a:xfrm>
          <a:prstGeom prst="line">
            <a:avLst/>
          </a:prstGeom>
          <a:noFill/>
          <a:ln w="28575">
            <a:solidFill>
              <a:schemeClr val="bg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Line 15">
            <a:extLst>
              <a:ext uri="{FF2B5EF4-FFF2-40B4-BE49-F238E27FC236}">
                <a16:creationId xmlns:a16="http://schemas.microsoft.com/office/drawing/2014/main" id="{D1507583-07F7-4340-A0F0-548DDB907AD6}"/>
              </a:ext>
            </a:extLst>
          </p:cNvPr>
          <p:cNvSpPr>
            <a:spLocks noChangeShapeType="1"/>
          </p:cNvSpPr>
          <p:nvPr/>
        </p:nvSpPr>
        <p:spPr bwMode="auto">
          <a:xfrm>
            <a:off x="4267200" y="5181600"/>
            <a:ext cx="457200" cy="381000"/>
          </a:xfrm>
          <a:prstGeom prst="line">
            <a:avLst/>
          </a:prstGeom>
          <a:noFill/>
          <a:ln w="28575">
            <a:solidFill>
              <a:schemeClr val="bg1">
                <a:lumMod val="75000"/>
              </a:schemeClr>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Slide Number Placeholder 1">
            <a:extLst>
              <a:ext uri="{FF2B5EF4-FFF2-40B4-BE49-F238E27FC236}">
                <a16:creationId xmlns:a16="http://schemas.microsoft.com/office/drawing/2014/main" id="{38198855-ACFA-46C8-A28F-A56BE3F15074}"/>
              </a:ext>
            </a:extLst>
          </p:cNvPr>
          <p:cNvSpPr>
            <a:spLocks noGrp="1"/>
          </p:cNvSpPr>
          <p:nvPr>
            <p:ph type="sldNum" sz="quarter" idx="12"/>
          </p:nvPr>
        </p:nvSpPr>
        <p:spPr>
          <a:noFill/>
        </p:spPr>
        <p:txBody>
          <a:bodyPr wrap="square" lIns="25400" tIns="12700" rIns="25400" bIns="12700"/>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fld id="{56DFAEB6-2076-4372-A3C6-14A7B6C995F7}" type="slidenum">
              <a:rPr lang="en-US" altLang="en-US" sz="1000"/>
              <a:t>45</a:t>
            </a:fld>
            <a:endParaRPr lang="en-US" altLang="en-US" sz="1000"/>
          </a:p>
        </p:txBody>
      </p:sp>
      <p:sp>
        <p:nvSpPr>
          <p:cNvPr id="19" name="Text Box 4">
            <a:extLst>
              <a:ext uri="{FF2B5EF4-FFF2-40B4-BE49-F238E27FC236}">
                <a16:creationId xmlns:a16="http://schemas.microsoft.com/office/drawing/2014/main" id="{6D41980E-95E0-416B-986F-2FD1AF674EAE}"/>
              </a:ext>
            </a:extLst>
          </p:cNvPr>
          <p:cNvSpPr txBox="1">
            <a:spLocks noChangeArrowheads="1"/>
          </p:cNvSpPr>
          <p:nvPr/>
        </p:nvSpPr>
        <p:spPr bwMode="auto">
          <a:xfrm>
            <a:off x="1597219" y="5927725"/>
            <a:ext cx="5508239" cy="707886"/>
          </a:xfrm>
          <a:prstGeom prst="rect">
            <a:avLst/>
          </a:prstGeom>
          <a:solidFill>
            <a:srgbClr val="002060"/>
          </a:solidFill>
          <a:ln>
            <a:noFill/>
          </a:ln>
          <a:effec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chemeClr val="tx1">
                    <a:lumMod val="50000"/>
                    <a:lumOff val="50000"/>
                  </a:schemeClr>
                </a:solidFill>
              </a:rPr>
              <a:t>Eselsbrücke:</a:t>
            </a:r>
          </a:p>
          <a:p>
            <a:pPr algn="ctr" eaLnBrk="1" hangingPunct="1">
              <a:spcBef>
                <a:spcPct val="0"/>
              </a:spcBef>
              <a:buClrTx/>
              <a:buSzTx/>
              <a:buFontTx/>
              <a:buNone/>
            </a:pPr>
            <a:r>
              <a:rPr lang="en-US" altLang="en-US" sz="1200" i="1" dirty="0">
                <a:solidFill>
                  <a:schemeClr val="tx1">
                    <a:lumMod val="50000"/>
                    <a:lumOff val="50000"/>
                  </a:schemeClr>
                </a:solidFill>
              </a:rPr>
              <a:t>„2, 2, 3, 4…Keilbein überall außer am Boden“</a:t>
            </a:r>
          </a:p>
        </p:txBody>
      </p:sp>
      <p:sp>
        <p:nvSpPr>
          <p:cNvPr id="20" name="Left Brace 19">
            <a:extLst>
              <a:ext uri="{FF2B5EF4-FFF2-40B4-BE49-F238E27FC236}">
                <a16:creationId xmlns:a16="http://schemas.microsoft.com/office/drawing/2014/main" id="{B9480D16-B7DC-4EAB-AD62-96558EEEDC4B}"/>
              </a:ext>
            </a:extLst>
          </p:cNvPr>
          <p:cNvSpPr/>
          <p:nvPr/>
        </p:nvSpPr>
        <p:spPr>
          <a:xfrm>
            <a:off x="1212850" y="2590800"/>
            <a:ext cx="158750" cy="2743200"/>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Arrow: U-Turn 20">
            <a:extLst>
              <a:ext uri="{FF2B5EF4-FFF2-40B4-BE49-F238E27FC236}">
                <a16:creationId xmlns:a16="http://schemas.microsoft.com/office/drawing/2014/main" id="{1953E077-B03D-45AB-858E-1CA7A55288AF}"/>
              </a:ext>
            </a:extLst>
          </p:cNvPr>
          <p:cNvSpPr/>
          <p:nvPr/>
        </p:nvSpPr>
        <p:spPr>
          <a:xfrm rot="16200000">
            <a:off x="-536505" y="4422704"/>
            <a:ext cx="2978011" cy="1447801"/>
          </a:xfrm>
          <a:prstGeom prst="uturnArrow">
            <a:avLst>
              <a:gd name="adj1" fmla="val 20834"/>
              <a:gd name="adj2" fmla="val 20881"/>
              <a:gd name="adj3" fmla="val 18751"/>
              <a:gd name="adj4" fmla="val 43750"/>
              <a:gd name="adj5" fmla="val 68593"/>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 Box 5">
            <a:extLst>
              <a:ext uri="{FF2B5EF4-FFF2-40B4-BE49-F238E27FC236}">
                <a16:creationId xmlns:a16="http://schemas.microsoft.com/office/drawing/2014/main" id="{4795A8E5-E5AC-400C-8DCF-35CAFE51E8EE}"/>
              </a:ext>
            </a:extLst>
          </p:cNvPr>
          <p:cNvSpPr txBox="1">
            <a:spLocks noChangeArrowheads="1"/>
          </p:cNvSpPr>
          <p:nvPr/>
        </p:nvSpPr>
        <p:spPr bwMode="auto">
          <a:xfrm rot="16200000">
            <a:off x="85505" y="4951192"/>
            <a:ext cx="1758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solidFill>
                  <a:schemeClr val="bg1">
                    <a:lumMod val="75000"/>
                  </a:schemeClr>
                </a:solidFill>
              </a:rPr>
              <a:t>Anzahl der Knochen</a:t>
            </a:r>
          </a:p>
          <a:p>
            <a:pPr algn="ctr" eaLnBrk="1" hangingPunct="1">
              <a:spcBef>
                <a:spcPct val="0"/>
              </a:spcBef>
              <a:buClrTx/>
              <a:buSzTx/>
              <a:buFontTx/>
              <a:buNone/>
            </a:pPr>
            <a:r>
              <a:rPr lang="en-US" altLang="en-US" sz="1200" dirty="0">
                <a:solidFill>
                  <a:schemeClr val="bg1">
                    <a:lumMod val="75000"/>
                  </a:schemeClr>
                </a:solidFill>
              </a:rPr>
              <a:t>in jeder Wand</a:t>
            </a:r>
          </a:p>
        </p:txBody>
      </p:sp>
      <p:sp>
        <p:nvSpPr>
          <p:cNvPr id="2" name="TextBox 1">
            <a:extLst>
              <a:ext uri="{FF2B5EF4-FFF2-40B4-BE49-F238E27FC236}">
                <a16:creationId xmlns:a16="http://schemas.microsoft.com/office/drawing/2014/main" id="{547AD0AD-91B5-CBC6-0239-B2AA733C7D7B}"/>
              </a:ext>
            </a:extLst>
          </p:cNvPr>
          <p:cNvSpPr txBox="1"/>
          <p:nvPr/>
        </p:nvSpPr>
        <p:spPr>
          <a:xfrm>
            <a:off x="6339038" y="1938899"/>
            <a:ext cx="2561919" cy="400110"/>
          </a:xfrm>
          <a:prstGeom prst="rect">
            <a:avLst/>
          </a:prstGeom>
          <a:solidFill>
            <a:srgbClr val="FFFF00"/>
          </a:solidFill>
        </p:spPr>
        <p:txBody>
          <a:bodyPr wrap="square" lIns="25400" tIns="12700" rIns="25400" bIns="12700" rtlCol="0">
            <a:spAutoFit/>
          </a:bodyPr>
          <a:lstStyle/>
          <a:p>
            <a:pPr algn="r"/>
            <a:r>
              <a:rPr lang="en-US" sz="1200" i="1" dirty="0">
                <a:solidFill>
                  <a:schemeClr val="bg1">
                    <a:lumMod val="75000"/>
                  </a:schemeClr>
                </a:solidFill>
              </a:rPr>
              <a:t>Eine weitere Eselsbrücke:</a:t>
            </a:r>
          </a:p>
        </p:txBody>
      </p:sp>
      <p:sp>
        <p:nvSpPr>
          <p:cNvPr id="3" name="TextBox 2">
            <a:extLst>
              <a:ext uri="{FF2B5EF4-FFF2-40B4-BE49-F238E27FC236}">
                <a16:creationId xmlns:a16="http://schemas.microsoft.com/office/drawing/2014/main" id="{F2B97F94-8531-9D95-7FBF-797D10D744F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4" name="TextBox 3">
            <a:extLst>
              <a:ext uri="{FF2B5EF4-FFF2-40B4-BE49-F238E27FC236}">
                <a16:creationId xmlns:a16="http://schemas.microsoft.com/office/drawing/2014/main" id="{0452256A-00A1-515F-5CE3-65EDC8CC60A0}"/>
              </a:ext>
            </a:extLst>
          </p:cNvPr>
          <p:cNvSpPr txBox="1"/>
          <p:nvPr/>
        </p:nvSpPr>
        <p:spPr>
          <a:xfrm>
            <a:off x="3711189" y="2739119"/>
            <a:ext cx="5255698" cy="2092881"/>
          </a:xfrm>
          <a:prstGeom prst="rect">
            <a:avLst/>
          </a:prstGeom>
          <a:solidFill>
            <a:srgbClr val="CCFFCC"/>
          </a:solidFill>
        </p:spPr>
        <p:txBody>
          <a:bodyPr wrap="square" lIns="25400" tIns="12700" rIns="25400" bIns="12700" rtlCol="0">
            <a:spAutoFit/>
          </a:bodyPr>
          <a:lstStyle/>
          <a:p>
            <a:r>
              <a:rPr lang="en-US" sz="1200" i="1" dirty="0">
                <a:solidFill>
                  <a:schemeClr val="bg1">
                    <a:lumMod val="75000"/>
                  </a:schemeClr>
                </a:solidFill>
              </a:rPr>
              <a:t>Nur eine Augenhöhlenwand reicht nicht bis zum Augenhöhlenapex – welche?</a:t>
            </a:r>
          </a:p>
          <a:p>
            <a:r>
              <a:rPr lang="en-US" sz="1200" dirty="0">
                <a:solidFill>
                  <a:schemeClr val="bg1">
                    <a:lumMod val="75000"/>
                  </a:schemeClr>
                </a:solidFill>
              </a:rPr>
              <a:t>Der Boden. Aus diesem Grund ist der Boden die kürzeste der vier Augenhöhlenwände.</a:t>
            </a:r>
          </a:p>
          <a:p>
            <a:endParaRPr lang="en-US" sz="1600" dirty="0">
              <a:solidFill>
                <a:schemeClr val="bg1">
                  <a:lumMod val="75000"/>
                </a:schemeClr>
              </a:solidFill>
            </a:endParaRPr>
          </a:p>
          <a:p>
            <a:r>
              <a:rPr lang="en-US" sz="1200" i="1" dirty="0">
                <a:solidFill>
                  <a:schemeClr val="bg1">
                    <a:lumMod val="75000"/>
                  </a:schemeClr>
                </a:solidFill>
              </a:rPr>
              <a:t>Da sich der Boden nicht bis zum Scheitelpunkt erstreckt, woraus besteht dann die hintere Wand der unteren Augenhöhle?</a:t>
            </a:r>
          </a:p>
          <a:p>
            <a:r>
              <a:rPr lang="en-US" sz="1200" dirty="0">
                <a:solidFill>
                  <a:schemeClr val="bg1">
                    <a:lumMod val="75000"/>
                  </a:schemeClr>
                </a:solidFill>
              </a:rPr>
              <a:t>Eine Öffnung in die  Fossa</a:t>
            </a:r>
            <a:r>
              <a:rPr lang="en-US" sz="1200" b="1" dirty="0"/>
              <a:t> pterygopalatina*</a:t>
            </a:r>
          </a:p>
        </p:txBody>
      </p:sp>
      <p:sp>
        <p:nvSpPr>
          <p:cNvPr id="5" name="TextBox 4">
            <a:extLst>
              <a:ext uri="{FF2B5EF4-FFF2-40B4-BE49-F238E27FC236}">
                <a16:creationId xmlns:a16="http://schemas.microsoft.com/office/drawing/2014/main" id="{E2886550-87D4-D88A-D6E0-DBAC0C81F2B8}"/>
              </a:ext>
            </a:extLst>
          </p:cNvPr>
          <p:cNvSpPr txBox="1"/>
          <p:nvPr/>
        </p:nvSpPr>
        <p:spPr>
          <a:xfrm>
            <a:off x="7158467" y="6020953"/>
            <a:ext cx="1939716" cy="646331"/>
          </a:xfrm>
          <a:prstGeom prst="rect">
            <a:avLst/>
          </a:prstGeom>
          <a:noFill/>
        </p:spPr>
        <p:txBody>
          <a:bodyPr wrap="square" lIns="25400" tIns="12700" rIns="25400" bIns="12700" rtlCol="0">
            <a:spAutoFit/>
          </a:bodyPr>
          <a:lstStyle/>
          <a:p>
            <a:r>
              <a:rPr lang="en-US" sz="1200" dirty="0">
                <a:solidFill>
                  <a:schemeClr val="bg1">
                    <a:lumMod val="75000"/>
                  </a:schemeClr>
                </a:solidFill>
              </a:rPr>
              <a:t>*Manchmal bezeichnet das </a:t>
            </a:r>
            <a:r>
              <a:rPr lang="en-US" sz="1200" i="1" dirty="0">
                <a:solidFill>
                  <a:schemeClr val="bg1">
                    <a:lumMod val="75000"/>
                  </a:schemeClr>
                </a:solidFill>
              </a:rPr>
              <a:t>BCSC </a:t>
            </a:r>
            <a:r>
              <a:rPr lang="en-US" sz="1200" dirty="0">
                <a:solidFill>
                  <a:schemeClr val="bg1">
                    <a:lumMod val="75000"/>
                  </a:schemeClr>
                </a:solidFill>
              </a:rPr>
              <a:t>diesen Raum als Fossa sphenopalatina</a:t>
            </a:r>
          </a:p>
        </p:txBody>
      </p:sp>
      <p:sp>
        <p:nvSpPr>
          <p:cNvPr id="7" name="TextBox 6">
            <a:extLst>
              <a:ext uri="{FF2B5EF4-FFF2-40B4-BE49-F238E27FC236}">
                <a16:creationId xmlns:a16="http://schemas.microsoft.com/office/drawing/2014/main" id="{DD011872-8974-4E76-4AF5-258BC44DA780}"/>
              </a:ext>
            </a:extLst>
          </p:cNvPr>
          <p:cNvSpPr txBox="1"/>
          <p:nvPr/>
        </p:nvSpPr>
        <p:spPr>
          <a:xfrm>
            <a:off x="2133597" y="3494992"/>
            <a:ext cx="5486400" cy="646331"/>
          </a:xfrm>
          <a:prstGeom prst="rect">
            <a:avLst/>
          </a:prstGeom>
          <a:solidFill>
            <a:schemeClr val="accent6">
              <a:lumMod val="40000"/>
              <a:lumOff val="60000"/>
            </a:schemeClr>
          </a:solidFill>
          <a:ln>
            <a:solidFill>
              <a:schemeClr val="tx1"/>
            </a:solidFill>
          </a:ln>
        </p:spPr>
        <p:txBody>
          <a:bodyPr wrap="square" lIns="25400" tIns="12700" rIns="25400" bIns="12700" rtlCol="0">
            <a:spAutoFit/>
          </a:bodyPr>
          <a:lstStyle/>
          <a:p>
            <a:r>
              <a:rPr lang="en-US" sz="1200" i="1" dirty="0">
                <a:effectLst>
                  <a:outerShdw blurRad="38100" dist="38100" dir="2700000" algn="tl">
                    <a:srgbClr val="000000">
                      <a:alpha val="43137"/>
                    </a:srgbClr>
                  </a:outerShdw>
                </a:effectLst>
              </a:rPr>
              <a:t>Vorschau-Alarm! Die Fossa pterygopalatina wird später in dieser Folienreihe noch einmal auftauchen</a:t>
            </a:r>
          </a:p>
        </p:txBody>
      </p:sp>
    </p:spTree>
    <p:extLst>
      <p:ext uri="{BB962C8B-B14F-4D97-AF65-F5344CB8AC3E}">
        <p14:creationId xmlns:p14="http://schemas.microsoft.com/office/powerpoint/2010/main" val="27529403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46</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2031325"/>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210314"/>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2890664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47</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2308324"/>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3780625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67E6B8-1DAF-DB9F-0A60-C3FA4A9DD904}"/>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48</a:t>
            </a:fld>
            <a:endParaRPr lang="en-US" altLang="en-US"/>
          </a:p>
        </p:txBody>
      </p:sp>
      <p:pic>
        <p:nvPicPr>
          <p:cNvPr id="1026" name="Picture 2" descr="Lacrimal Gland">
            <a:extLst>
              <a:ext uri="{FF2B5EF4-FFF2-40B4-BE49-F238E27FC236}">
                <a16:creationId xmlns:a16="http://schemas.microsoft.com/office/drawing/2014/main" id="{A0D4850B-296B-4FC8-F357-1715D7FCB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1441075"/>
            <a:ext cx="6362700" cy="37373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42C2994-F6C7-F955-1C27-255AFDB85B06}"/>
              </a:ext>
            </a:extLst>
          </p:cNvPr>
          <p:cNvSpPr txBox="1"/>
          <p:nvPr/>
        </p:nvSpPr>
        <p:spPr>
          <a:xfrm>
            <a:off x="594692" y="5852350"/>
            <a:ext cx="8098735" cy="646331"/>
          </a:xfrm>
          <a:prstGeom prst="rect">
            <a:avLst/>
          </a:prstGeom>
          <a:noFill/>
        </p:spPr>
        <p:txBody>
          <a:bodyPr wrap="square" lIns="25400" tIns="12700" rIns="25400" bIns="12700" rtlCol="0">
            <a:spAutoFit/>
          </a:bodyPr>
          <a:lstStyle/>
          <a:p>
            <a:r>
              <a:rPr lang="en-US" sz="1200" dirty="0"/>
              <a:t>Tränendrüse. Der Orbitallappen ist der  größere  Teil; der Palpebral-Lappen ist der  kleinere  Teil. </a:t>
            </a:r>
          </a:p>
        </p:txBody>
      </p:sp>
      <p:sp>
        <p:nvSpPr>
          <p:cNvPr id="4" name="Rectangle 3">
            <a:extLst>
              <a:ext uri="{FF2B5EF4-FFF2-40B4-BE49-F238E27FC236}">
                <a16:creationId xmlns:a16="http://schemas.microsoft.com/office/drawing/2014/main" id="{AA761346-8907-CD4F-C43D-8D3F86A67664}"/>
              </a:ext>
            </a:extLst>
          </p:cNvPr>
          <p:cNvSpPr/>
          <p:nvPr/>
        </p:nvSpPr>
        <p:spPr>
          <a:xfrm>
            <a:off x="6188765" y="5837772"/>
            <a:ext cx="821635" cy="309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größer </a:t>
            </a:r>
            <a:r>
              <a:rPr lang="en-US" sz="1200" i="1" dirty="0">
                <a:solidFill>
                  <a:schemeClr val="tx1"/>
                </a:solidFill>
              </a:rPr>
              <a:t>vs. </a:t>
            </a:r>
            <a:r>
              <a:rPr lang="en-US" sz="1200" dirty="0">
                <a:solidFill>
                  <a:schemeClr val="tx1"/>
                </a:solidFill>
              </a:rPr>
              <a:t>kleiner</a:t>
            </a:r>
          </a:p>
        </p:txBody>
      </p:sp>
      <p:sp>
        <p:nvSpPr>
          <p:cNvPr id="5" name="Rectangle 4">
            <a:extLst>
              <a:ext uri="{FF2B5EF4-FFF2-40B4-BE49-F238E27FC236}">
                <a16:creationId xmlns:a16="http://schemas.microsoft.com/office/drawing/2014/main" id="{3F4A013B-0A6B-3476-AD02-3DD756721D84}"/>
              </a:ext>
            </a:extLst>
          </p:cNvPr>
          <p:cNvSpPr/>
          <p:nvPr/>
        </p:nvSpPr>
        <p:spPr>
          <a:xfrm>
            <a:off x="3305891" y="5837772"/>
            <a:ext cx="821635" cy="309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größer </a:t>
            </a:r>
            <a:r>
              <a:rPr lang="en-US" sz="1200" i="1" dirty="0">
                <a:solidFill>
                  <a:schemeClr val="tx1"/>
                </a:solidFill>
              </a:rPr>
              <a:t>vs. </a:t>
            </a:r>
            <a:r>
              <a:rPr lang="en-US" sz="1200" dirty="0">
                <a:solidFill>
                  <a:schemeClr val="tx1"/>
                </a:solidFill>
              </a:rPr>
              <a:t>kleiner</a:t>
            </a:r>
          </a:p>
        </p:txBody>
      </p:sp>
      <p:sp>
        <p:nvSpPr>
          <p:cNvPr id="6" name="TextBox 5">
            <a:extLst>
              <a:ext uri="{FF2B5EF4-FFF2-40B4-BE49-F238E27FC236}">
                <a16:creationId xmlns:a16="http://schemas.microsoft.com/office/drawing/2014/main" id="{617557E7-59EA-3C4A-743A-5A2872525318}"/>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8279559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67E6B8-1DAF-DB9F-0A60-C3FA4A9DD904}"/>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49</a:t>
            </a:fld>
            <a:endParaRPr lang="en-US" altLang="en-US"/>
          </a:p>
        </p:txBody>
      </p:sp>
      <p:pic>
        <p:nvPicPr>
          <p:cNvPr id="1026" name="Picture 2" descr="Lacrimal Gland">
            <a:extLst>
              <a:ext uri="{FF2B5EF4-FFF2-40B4-BE49-F238E27FC236}">
                <a16:creationId xmlns:a16="http://schemas.microsoft.com/office/drawing/2014/main" id="{A0D4850B-296B-4FC8-F357-1715D7FCB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1441075"/>
            <a:ext cx="6362700" cy="37373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42C2994-F6C7-F955-1C27-255AFDB85B06}"/>
              </a:ext>
            </a:extLst>
          </p:cNvPr>
          <p:cNvSpPr txBox="1"/>
          <p:nvPr/>
        </p:nvSpPr>
        <p:spPr>
          <a:xfrm>
            <a:off x="594692" y="5852350"/>
            <a:ext cx="8098735" cy="646331"/>
          </a:xfrm>
          <a:prstGeom prst="rect">
            <a:avLst/>
          </a:prstGeom>
          <a:noFill/>
        </p:spPr>
        <p:txBody>
          <a:bodyPr wrap="square" lIns="25400" tIns="12700" rIns="25400" bIns="12700" rtlCol="0">
            <a:spAutoFit/>
          </a:bodyPr>
          <a:lstStyle/>
          <a:p>
            <a:r>
              <a:rPr lang="en-US" sz="1200" dirty="0"/>
              <a:t>Tränendrüse. Der Orbitallappen ist der  größere  Teil; der Palpebral-Lappen ist der  kleinere  Teil. </a:t>
            </a:r>
          </a:p>
        </p:txBody>
      </p:sp>
      <p:sp>
        <p:nvSpPr>
          <p:cNvPr id="6" name="TextBox 5">
            <a:extLst>
              <a:ext uri="{FF2B5EF4-FFF2-40B4-BE49-F238E27FC236}">
                <a16:creationId xmlns:a16="http://schemas.microsoft.com/office/drawing/2014/main" id="{617557E7-59EA-3C4A-743A-5A2872525318}"/>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895984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1379865"/>
          </a:xfrm>
          <a:prstGeom prst="rect">
            <a:avLst/>
          </a:prstGeom>
          <a:noFill/>
        </p:spPr>
        <p:txBody>
          <a:bodyPr wrap="square" lIns="25400" tIns="12700" rIns="25400" bIns="12700" rtlCol="0">
            <a:spAutoFit/>
          </a:bodyPr>
          <a:lstStyle/>
          <a:p>
            <a:r>
              <a:rPr lang="en-US" sz="1200" i="1" dirty="0">
                <a:solidFill>
                  <a:srgbClr val="0000FF"/>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rgbClr val="0000FF"/>
                </a:solidFill>
              </a:rPr>
              <a:t>Ja, das tun sie</a:t>
            </a:r>
          </a:p>
          <a:p>
            <a:endParaRPr lang="en-US" sz="1600" i="1" dirty="0">
              <a:solidFill>
                <a:srgbClr val="0000FF"/>
              </a:solidFill>
            </a:endParaRPr>
          </a:p>
          <a:p>
            <a:r>
              <a:rPr lang="en-US" sz="1200" i="1" dirty="0">
                <a:solidFill>
                  <a:srgbClr val="0000FF"/>
                </a:solidFill>
              </a:rPr>
              <a:t>Unter welchem Oberbegriff sind die nicht-Haupttränendrüsen bekannt?</a:t>
            </a:r>
          </a:p>
          <a:p>
            <a:r>
              <a:rPr lang="en-US" sz="1200" dirty="0">
                <a:solidFill>
                  <a:srgbClr val="0000FF"/>
                </a:solidFill>
              </a:rPr>
              <a:t>Die </a:t>
            </a:r>
            <a:r>
              <a:rPr lang="en-US" sz="1200" dirty="0" err="1">
                <a:solidFill>
                  <a:srgbClr val="0000FF"/>
                </a:solidFill>
              </a:rPr>
              <a:t>akzessorischen</a:t>
            </a:r>
            <a:r>
              <a:rPr lang="en-US" sz="1200" dirty="0">
                <a:solidFill>
                  <a:srgbClr val="0000FF"/>
                </a:solidFill>
              </a:rPr>
              <a:t> </a:t>
            </a:r>
            <a:r>
              <a:rPr lang="en-US" sz="1200" dirty="0" err="1">
                <a:solidFill>
                  <a:srgbClr val="0000FF"/>
                </a:solidFill>
              </a:rPr>
              <a:t>Tränendrüsen</a:t>
            </a:r>
            <a:endParaRPr lang="en-US" sz="1200" dirty="0">
              <a:solidFill>
                <a:srgbClr val="0000FF"/>
              </a:solidFill>
            </a:endParaRPr>
          </a:p>
        </p:txBody>
      </p:sp>
      <p:sp>
        <p:nvSpPr>
          <p:cNvPr id="6" name="Rectangle 5">
            <a:extLst>
              <a:ext uri="{FF2B5EF4-FFF2-40B4-BE49-F238E27FC236}">
                <a16:creationId xmlns:a16="http://schemas.microsoft.com/office/drawing/2014/main" id="{84156890-5D20-7F09-70B6-AA0F1EE88721}"/>
              </a:ext>
            </a:extLst>
          </p:cNvPr>
          <p:cNvSpPr/>
          <p:nvPr/>
        </p:nvSpPr>
        <p:spPr>
          <a:xfrm>
            <a:off x="1756707" y="3166289"/>
            <a:ext cx="2442760" cy="215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6748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341088-F514-1B6E-4063-D4BDB2567EAB}"/>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50</a:t>
            </a:fld>
            <a:endParaRPr lang="en-US" altLang="en-US"/>
          </a:p>
        </p:txBody>
      </p:sp>
      <p:pic>
        <p:nvPicPr>
          <p:cNvPr id="2050" name="Picture 2" descr="Anatomy of the Lacrimal Drainage System | Abdominal Key">
            <a:extLst>
              <a:ext uri="{FF2B5EF4-FFF2-40B4-BE49-F238E27FC236}">
                <a16:creationId xmlns:a16="http://schemas.microsoft.com/office/drawing/2014/main" id="{3E1C3567-C8DF-11F0-4209-9CFE681A3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818" y="1137496"/>
            <a:ext cx="4764363" cy="43709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9C70D6-8481-5908-88D6-56C889B8F0B8}"/>
              </a:ext>
            </a:extLst>
          </p:cNvPr>
          <p:cNvSpPr txBox="1"/>
          <p:nvPr/>
        </p:nvSpPr>
        <p:spPr>
          <a:xfrm>
            <a:off x="859736" y="5931860"/>
            <a:ext cx="7714422" cy="646331"/>
          </a:xfrm>
          <a:prstGeom prst="rect">
            <a:avLst/>
          </a:prstGeom>
          <a:noFill/>
        </p:spPr>
        <p:txBody>
          <a:bodyPr wrap="square" lIns="25400" tIns="12700" rIns="25400" bIns="12700" rtlCol="0">
            <a:spAutoFit/>
          </a:bodyPr>
          <a:lstStyle/>
          <a:p>
            <a:r>
              <a:rPr lang="en-US" sz="1200" dirty="0"/>
              <a:t>Tränendrüse. Beachten Sie, dass der Lidlappen relativ unterhalb und vor dem Augenhöhlenlappen liegt. </a:t>
            </a:r>
          </a:p>
        </p:txBody>
      </p:sp>
      <p:sp>
        <p:nvSpPr>
          <p:cNvPr id="4" name="TextBox 3">
            <a:extLst>
              <a:ext uri="{FF2B5EF4-FFF2-40B4-BE49-F238E27FC236}">
                <a16:creationId xmlns:a16="http://schemas.microsoft.com/office/drawing/2014/main" id="{498D6545-E00D-0D3E-629E-096678A832D4}"/>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cxnSp>
        <p:nvCxnSpPr>
          <p:cNvPr id="7" name="Straight Arrow Connector 6">
            <a:extLst>
              <a:ext uri="{FF2B5EF4-FFF2-40B4-BE49-F238E27FC236}">
                <a16:creationId xmlns:a16="http://schemas.microsoft.com/office/drawing/2014/main" id="{E23A834C-B3E7-E5AC-960B-511F0346F606}"/>
              </a:ext>
            </a:extLst>
          </p:cNvPr>
          <p:cNvCxnSpPr/>
          <p:nvPr/>
        </p:nvCxnSpPr>
        <p:spPr>
          <a:xfrm>
            <a:off x="1696278" y="3264752"/>
            <a:ext cx="13782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A52B2FB9-894D-9D26-9D18-A30E874D5E53}"/>
              </a:ext>
            </a:extLst>
          </p:cNvPr>
          <p:cNvSpPr txBox="1"/>
          <p:nvPr/>
        </p:nvSpPr>
        <p:spPr>
          <a:xfrm>
            <a:off x="980661" y="3145483"/>
            <a:ext cx="968535" cy="276999"/>
          </a:xfrm>
          <a:prstGeom prst="rect">
            <a:avLst/>
          </a:prstGeom>
          <a:solidFill>
            <a:schemeClr val="bg1"/>
          </a:solidFill>
        </p:spPr>
        <p:txBody>
          <a:bodyPr wrap="square" lIns="25400" tIns="12700" rIns="25400" bIns="12700" rtlCol="0">
            <a:spAutoFit/>
          </a:bodyPr>
          <a:lstStyle/>
          <a:p>
            <a:r>
              <a:rPr lang="en-US" sz="1200" dirty="0"/>
              <a:t>Orbitallappen</a:t>
            </a:r>
          </a:p>
        </p:txBody>
      </p:sp>
      <p:cxnSp>
        <p:nvCxnSpPr>
          <p:cNvPr id="8" name="Straight Arrow Connector 7">
            <a:extLst>
              <a:ext uri="{FF2B5EF4-FFF2-40B4-BE49-F238E27FC236}">
                <a16:creationId xmlns:a16="http://schemas.microsoft.com/office/drawing/2014/main" id="{05D42727-A897-79F2-A573-A871F5044A70}"/>
              </a:ext>
            </a:extLst>
          </p:cNvPr>
          <p:cNvCxnSpPr/>
          <p:nvPr/>
        </p:nvCxnSpPr>
        <p:spPr>
          <a:xfrm>
            <a:off x="1936900" y="4067298"/>
            <a:ext cx="13782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76F3AED2-1E37-0472-6001-AFB5227FD3E2}"/>
              </a:ext>
            </a:extLst>
          </p:cNvPr>
          <p:cNvSpPr txBox="1"/>
          <p:nvPr/>
        </p:nvSpPr>
        <p:spPr>
          <a:xfrm>
            <a:off x="1027319" y="3948029"/>
            <a:ext cx="1162499" cy="276999"/>
          </a:xfrm>
          <a:prstGeom prst="rect">
            <a:avLst/>
          </a:prstGeom>
          <a:solidFill>
            <a:schemeClr val="bg1"/>
          </a:solidFill>
        </p:spPr>
        <p:txBody>
          <a:bodyPr wrap="square" lIns="25400" tIns="12700" rIns="25400" bIns="12700" rtlCol="0">
            <a:spAutoFit/>
          </a:bodyPr>
          <a:lstStyle/>
          <a:p>
            <a:pPr algn="r"/>
            <a:r>
              <a:rPr lang="en-US" sz="1200" dirty="0"/>
              <a:t>Lidlappen</a:t>
            </a:r>
          </a:p>
        </p:txBody>
      </p:sp>
    </p:spTree>
    <p:extLst>
      <p:ext uri="{BB962C8B-B14F-4D97-AF65-F5344CB8AC3E}">
        <p14:creationId xmlns:p14="http://schemas.microsoft.com/office/powerpoint/2010/main" val="36642176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CF75D6-AABE-D55F-D9C8-E4FD80606A4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51</a:t>
            </a:fld>
            <a:endParaRPr lang="en-US" altLang="en-US"/>
          </a:p>
        </p:txBody>
      </p:sp>
      <p:pic>
        <p:nvPicPr>
          <p:cNvPr id="3074" name="Picture 2">
            <a:extLst>
              <a:ext uri="{FF2B5EF4-FFF2-40B4-BE49-F238E27FC236}">
                <a16:creationId xmlns:a16="http://schemas.microsoft.com/office/drawing/2014/main" id="{2D5849BA-5C14-B6FD-8421-6A00956A6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0371" y="1637886"/>
            <a:ext cx="5523258" cy="35822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13C49C7-5DA3-1B0D-AB29-81EDD97F520B}"/>
              </a:ext>
            </a:extLst>
          </p:cNvPr>
          <p:cNvSpPr txBox="1"/>
          <p:nvPr/>
        </p:nvSpPr>
        <p:spPr>
          <a:xfrm>
            <a:off x="859736" y="5931860"/>
            <a:ext cx="7714422" cy="646331"/>
          </a:xfrm>
          <a:prstGeom prst="rect">
            <a:avLst/>
          </a:prstGeom>
          <a:noFill/>
        </p:spPr>
        <p:txBody>
          <a:bodyPr wrap="square" lIns="25400" tIns="12700" rIns="25400" bIns="12700" rtlCol="0">
            <a:spAutoFit/>
          </a:bodyPr>
          <a:lstStyle/>
          <a:p>
            <a:r>
              <a:rPr lang="en-US" sz="1200" dirty="0"/>
              <a:t>Tränendrüse. Wenn das Oberlid wie oben beschrieben nach außen gestülpt oder abgezogen wird, ist stets der  Lidlappen  sichtbar. </a:t>
            </a:r>
          </a:p>
        </p:txBody>
      </p:sp>
      <p:sp>
        <p:nvSpPr>
          <p:cNvPr id="4" name="Rectangle 3">
            <a:extLst>
              <a:ext uri="{FF2B5EF4-FFF2-40B4-BE49-F238E27FC236}">
                <a16:creationId xmlns:a16="http://schemas.microsoft.com/office/drawing/2014/main" id="{DB60EB96-6B2B-0BEC-DCA6-81352F857CB0}"/>
              </a:ext>
            </a:extLst>
          </p:cNvPr>
          <p:cNvSpPr/>
          <p:nvPr/>
        </p:nvSpPr>
        <p:spPr>
          <a:xfrm>
            <a:off x="569842" y="6160052"/>
            <a:ext cx="1007165" cy="318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Palpebral </a:t>
            </a:r>
            <a:r>
              <a:rPr lang="en-US" sz="1200" i="1" dirty="0">
                <a:solidFill>
                  <a:schemeClr val="tx1"/>
                </a:solidFill>
              </a:rPr>
              <a:t>vs. </a:t>
            </a:r>
            <a:r>
              <a:rPr lang="en-US" sz="1200" dirty="0">
                <a:solidFill>
                  <a:schemeClr val="tx1"/>
                </a:solidFill>
              </a:rPr>
              <a:t>orbital</a:t>
            </a:r>
          </a:p>
        </p:txBody>
      </p:sp>
      <p:sp>
        <p:nvSpPr>
          <p:cNvPr id="5" name="TextBox 4">
            <a:extLst>
              <a:ext uri="{FF2B5EF4-FFF2-40B4-BE49-F238E27FC236}">
                <a16:creationId xmlns:a16="http://schemas.microsoft.com/office/drawing/2014/main" id="{FB7AF879-ED60-4096-2A2C-D9A00075496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17374682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CF75D6-AABE-D55F-D9C8-E4FD80606A4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52</a:t>
            </a:fld>
            <a:endParaRPr lang="en-US" altLang="en-US"/>
          </a:p>
        </p:txBody>
      </p:sp>
      <p:pic>
        <p:nvPicPr>
          <p:cNvPr id="3074" name="Picture 2">
            <a:extLst>
              <a:ext uri="{FF2B5EF4-FFF2-40B4-BE49-F238E27FC236}">
                <a16:creationId xmlns:a16="http://schemas.microsoft.com/office/drawing/2014/main" id="{2D5849BA-5C14-B6FD-8421-6A00956A61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0371" y="1637886"/>
            <a:ext cx="5523258" cy="35822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13C49C7-5DA3-1B0D-AB29-81EDD97F520B}"/>
              </a:ext>
            </a:extLst>
          </p:cNvPr>
          <p:cNvSpPr txBox="1"/>
          <p:nvPr/>
        </p:nvSpPr>
        <p:spPr>
          <a:xfrm>
            <a:off x="859736" y="5931860"/>
            <a:ext cx="7714422" cy="646331"/>
          </a:xfrm>
          <a:prstGeom prst="rect">
            <a:avLst/>
          </a:prstGeom>
          <a:noFill/>
        </p:spPr>
        <p:txBody>
          <a:bodyPr wrap="square" lIns="25400" tIns="12700" rIns="25400" bIns="12700" rtlCol="0">
            <a:spAutoFit/>
          </a:bodyPr>
          <a:lstStyle/>
          <a:p>
            <a:r>
              <a:rPr lang="en-US" sz="1200" dirty="0"/>
              <a:t>Tränendrüse. Wenn das Oberlid wie oben beschrieben nach außen gestülpt oder abgezogen wird, ist stets der  Lidlappen  sichtbar. </a:t>
            </a:r>
          </a:p>
        </p:txBody>
      </p:sp>
      <p:sp>
        <p:nvSpPr>
          <p:cNvPr id="5" name="TextBox 4">
            <a:extLst>
              <a:ext uri="{FF2B5EF4-FFF2-40B4-BE49-F238E27FC236}">
                <a16:creationId xmlns:a16="http://schemas.microsoft.com/office/drawing/2014/main" id="{48420DFB-1179-89F8-B5DC-8138AE1BEB6F}"/>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1736107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53</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2862322"/>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0962325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54</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40918"/>
            <a:ext cx="6981398" cy="3139321"/>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Rectangle 4">
            <a:extLst>
              <a:ext uri="{FF2B5EF4-FFF2-40B4-BE49-F238E27FC236}">
                <a16:creationId xmlns:a16="http://schemas.microsoft.com/office/drawing/2014/main" id="{AC4C56FE-BEAD-599F-CEFE-F3AF7FD5FC98}"/>
              </a:ext>
            </a:extLst>
          </p:cNvPr>
          <p:cNvSpPr/>
          <p:nvPr/>
        </p:nvSpPr>
        <p:spPr>
          <a:xfrm>
            <a:off x="988310" y="3356115"/>
            <a:ext cx="882823" cy="270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856AF0C-FFE2-E53E-862C-38031C15E648}"/>
              </a:ext>
            </a:extLst>
          </p:cNvPr>
          <p:cNvSpPr/>
          <p:nvPr/>
        </p:nvSpPr>
        <p:spPr>
          <a:xfrm>
            <a:off x="2140225" y="3356115"/>
            <a:ext cx="1483507" cy="270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8099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55</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26706627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56</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338554"/>
          </a:xfrm>
          <a:prstGeom prst="rect">
            <a:avLst/>
          </a:prstGeom>
          <a:noFill/>
        </p:spPr>
        <p:txBody>
          <a:bodyPr wrap="square" lIns="25400" tIns="12700" rIns="25400" bIns="12700" rtlCol="0">
            <a:spAutoFit/>
          </a:bodyPr>
          <a:lstStyle/>
          <a:p>
            <a:r>
              <a:rPr lang="en-US" sz="1200" i="1" dirty="0">
                <a:solidFill>
                  <a:srgbClr val="0000FF"/>
                </a:solidFill>
              </a:rPr>
              <a:t>Was ist die </a:t>
            </a:r>
            <a:r>
              <a:rPr lang="en-US" sz="1200" dirty="0">
                <a:solidFill>
                  <a:srgbClr val="0000FF"/>
                </a:solidFill>
              </a:rPr>
              <a:t>Levator-Aponeurose</a:t>
            </a:r>
            <a:r>
              <a:rPr lang="en-US" sz="1200" i="1" dirty="0">
                <a:solidFill>
                  <a:srgbClr val="0000FF"/>
                </a:solidFill>
              </a:rPr>
              <a:t>?</a:t>
            </a:r>
            <a:endParaRPr lang="en-US" sz="1600" dirty="0">
              <a:solidFill>
                <a:srgbClr val="0000FF"/>
              </a:solidFill>
            </a:endParaRPr>
          </a:p>
        </p:txBody>
      </p:sp>
    </p:spTree>
    <p:extLst>
      <p:ext uri="{BB962C8B-B14F-4D97-AF65-F5344CB8AC3E}">
        <p14:creationId xmlns:p14="http://schemas.microsoft.com/office/powerpoint/2010/main" val="16559731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57</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394980"/>
          </a:xfrm>
          <a:prstGeom prst="rect">
            <a:avLst/>
          </a:prstGeom>
          <a:noFill/>
        </p:spPr>
        <p:txBody>
          <a:bodyPr wrap="square" lIns="25400" tIns="12700" rIns="25400" bIns="12700" rtlCol="0">
            <a:spAutoFit/>
          </a:bodyPr>
          <a:lstStyle/>
          <a:p>
            <a:r>
              <a:rPr lang="en-US" sz="1200" i="1" dirty="0">
                <a:solidFill>
                  <a:srgbClr val="0000FF"/>
                </a:solidFill>
              </a:rPr>
              <a:t>Was ist die </a:t>
            </a:r>
            <a:r>
              <a:rPr lang="en-US" sz="1200" dirty="0">
                <a:solidFill>
                  <a:srgbClr val="0000FF"/>
                </a:solidFill>
              </a:rPr>
              <a:t>Levator-Aponeurose</a:t>
            </a:r>
            <a:r>
              <a:rPr lang="en-US" sz="1200" i="1" dirty="0">
                <a:solidFill>
                  <a:srgbClr val="0000FF"/>
                </a:solidFill>
              </a:rPr>
              <a:t>?</a:t>
            </a:r>
          </a:p>
          <a:p>
            <a:r>
              <a:rPr lang="en-US" sz="1200" dirty="0">
                <a:solidFill>
                  <a:srgbClr val="0000FF"/>
                </a:solidFill>
              </a:rPr>
              <a:t>Es </a:t>
            </a:r>
            <a:r>
              <a:rPr lang="en-US" sz="1200" dirty="0" err="1">
                <a:solidFill>
                  <a:srgbClr val="0000FF"/>
                </a:solidFill>
              </a:rPr>
              <a:t>handelt</a:t>
            </a:r>
            <a:r>
              <a:rPr lang="en-US" sz="1200" dirty="0">
                <a:solidFill>
                  <a:srgbClr val="0000FF"/>
                </a:solidFill>
              </a:rPr>
              <a:t> </a:t>
            </a:r>
            <a:r>
              <a:rPr lang="en-US" sz="1200" dirty="0" err="1">
                <a:solidFill>
                  <a:srgbClr val="0000FF"/>
                </a:solidFill>
              </a:rPr>
              <a:t>sich</a:t>
            </a:r>
            <a:r>
              <a:rPr lang="en-US" sz="1200" dirty="0">
                <a:solidFill>
                  <a:srgbClr val="0000FF"/>
                </a:solidFill>
              </a:rPr>
              <a:t> um die Sehne des Musculus levator palpebrae superioris</a:t>
            </a:r>
          </a:p>
        </p:txBody>
      </p:sp>
      <p:sp>
        <p:nvSpPr>
          <p:cNvPr id="6" name="Rectangle 5">
            <a:extLst>
              <a:ext uri="{FF2B5EF4-FFF2-40B4-BE49-F238E27FC236}">
                <a16:creationId xmlns:a16="http://schemas.microsoft.com/office/drawing/2014/main" id="{3A992B08-67E2-71ED-DF98-FF6027F4C818}"/>
              </a:ext>
            </a:extLst>
          </p:cNvPr>
          <p:cNvSpPr/>
          <p:nvPr/>
        </p:nvSpPr>
        <p:spPr>
          <a:xfrm>
            <a:off x="3838606" y="4514960"/>
            <a:ext cx="2623930" cy="251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drei Wörter</a:t>
            </a:r>
          </a:p>
        </p:txBody>
      </p:sp>
    </p:spTree>
    <p:extLst>
      <p:ext uri="{BB962C8B-B14F-4D97-AF65-F5344CB8AC3E}">
        <p14:creationId xmlns:p14="http://schemas.microsoft.com/office/powerpoint/2010/main" val="40615149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58</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584775"/>
          </a:xfrm>
          <a:prstGeom prst="rect">
            <a:avLst/>
          </a:prstGeom>
          <a:noFill/>
        </p:spPr>
        <p:txBody>
          <a:bodyPr wrap="square" lIns="25400" tIns="12700" rIns="25400" bIns="12700" rtlCol="0">
            <a:spAutoFit/>
          </a:bodyPr>
          <a:lstStyle/>
          <a:p>
            <a:r>
              <a:rPr lang="en-US" sz="1200" i="1" dirty="0">
                <a:solidFill>
                  <a:srgbClr val="0000FF"/>
                </a:solidFill>
              </a:rPr>
              <a:t>Was ist die </a:t>
            </a:r>
            <a:r>
              <a:rPr lang="en-US" sz="1200" dirty="0">
                <a:solidFill>
                  <a:srgbClr val="0000FF"/>
                </a:solidFill>
              </a:rPr>
              <a:t>Levator-Aponeurose</a:t>
            </a:r>
            <a:r>
              <a:rPr lang="en-US" sz="1200" i="1" dirty="0">
                <a:solidFill>
                  <a:srgbClr val="0000FF"/>
                </a:solidFill>
              </a:rPr>
              <a:t>?</a:t>
            </a:r>
          </a:p>
          <a:p>
            <a:r>
              <a:rPr lang="en-US" sz="1200" dirty="0">
                <a:solidFill>
                  <a:srgbClr val="0000FF"/>
                </a:solidFill>
              </a:rPr>
              <a:t>Es handelt sich um die Sehne des Musculus levator palpebrae superioris</a:t>
            </a:r>
          </a:p>
        </p:txBody>
      </p:sp>
    </p:spTree>
    <p:extLst>
      <p:ext uri="{BB962C8B-B14F-4D97-AF65-F5344CB8AC3E}">
        <p14:creationId xmlns:p14="http://schemas.microsoft.com/office/powerpoint/2010/main" val="32866107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341088-F514-1B6E-4063-D4BDB2567EAB}"/>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59</a:t>
            </a:fld>
            <a:endParaRPr lang="en-US" altLang="en-US"/>
          </a:p>
        </p:txBody>
      </p:sp>
      <p:pic>
        <p:nvPicPr>
          <p:cNvPr id="2050" name="Picture 2" descr="Anatomy of the Lacrimal Drainage System | Abdominal Key">
            <a:extLst>
              <a:ext uri="{FF2B5EF4-FFF2-40B4-BE49-F238E27FC236}">
                <a16:creationId xmlns:a16="http://schemas.microsoft.com/office/drawing/2014/main" id="{3E1C3567-C8DF-11F0-4209-9CFE681A3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818" y="1137496"/>
            <a:ext cx="4764363" cy="43709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9C70D6-8481-5908-88D6-56C889B8F0B8}"/>
              </a:ext>
            </a:extLst>
          </p:cNvPr>
          <p:cNvSpPr txBox="1"/>
          <p:nvPr/>
        </p:nvSpPr>
        <p:spPr>
          <a:xfrm>
            <a:off x="1145484" y="5966222"/>
            <a:ext cx="6853029" cy="369332"/>
          </a:xfrm>
          <a:prstGeom prst="rect">
            <a:avLst/>
          </a:prstGeom>
          <a:noFill/>
        </p:spPr>
        <p:txBody>
          <a:bodyPr wrap="square" lIns="25400" tIns="12700" rIns="25400" bIns="12700" rtlCol="0">
            <a:spAutoFit/>
          </a:bodyPr>
          <a:lstStyle/>
          <a:p>
            <a:r>
              <a:rPr lang="en-US" sz="1200" dirty="0"/>
              <a:t>Die Tränendrüse und das laterale Horn der Levator-Aponeurose</a:t>
            </a:r>
          </a:p>
        </p:txBody>
      </p:sp>
      <p:sp>
        <p:nvSpPr>
          <p:cNvPr id="4" name="TextBox 3">
            <a:extLst>
              <a:ext uri="{FF2B5EF4-FFF2-40B4-BE49-F238E27FC236}">
                <a16:creationId xmlns:a16="http://schemas.microsoft.com/office/drawing/2014/main" id="{498D6545-E00D-0D3E-629E-096678A832D4}"/>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cxnSp>
        <p:nvCxnSpPr>
          <p:cNvPr id="7" name="Straight Arrow Connector 6">
            <a:extLst>
              <a:ext uri="{FF2B5EF4-FFF2-40B4-BE49-F238E27FC236}">
                <a16:creationId xmlns:a16="http://schemas.microsoft.com/office/drawing/2014/main" id="{E23A834C-B3E7-E5AC-960B-511F0346F606}"/>
              </a:ext>
            </a:extLst>
          </p:cNvPr>
          <p:cNvCxnSpPr/>
          <p:nvPr/>
        </p:nvCxnSpPr>
        <p:spPr>
          <a:xfrm>
            <a:off x="1696278" y="3264752"/>
            <a:ext cx="13782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A52B2FB9-894D-9D26-9D18-A30E874D5E53}"/>
              </a:ext>
            </a:extLst>
          </p:cNvPr>
          <p:cNvSpPr txBox="1"/>
          <p:nvPr/>
        </p:nvSpPr>
        <p:spPr>
          <a:xfrm>
            <a:off x="980661" y="3145483"/>
            <a:ext cx="968535" cy="276999"/>
          </a:xfrm>
          <a:prstGeom prst="rect">
            <a:avLst/>
          </a:prstGeom>
          <a:solidFill>
            <a:schemeClr val="bg1"/>
          </a:solidFill>
        </p:spPr>
        <p:txBody>
          <a:bodyPr wrap="square" lIns="25400" tIns="12700" rIns="25400" bIns="12700" rtlCol="0">
            <a:spAutoFit/>
          </a:bodyPr>
          <a:lstStyle/>
          <a:p>
            <a:r>
              <a:rPr lang="en-US" sz="1200" dirty="0"/>
              <a:t>Orbitallappen</a:t>
            </a:r>
          </a:p>
        </p:txBody>
      </p:sp>
      <p:cxnSp>
        <p:nvCxnSpPr>
          <p:cNvPr id="8" name="Straight Arrow Connector 7">
            <a:extLst>
              <a:ext uri="{FF2B5EF4-FFF2-40B4-BE49-F238E27FC236}">
                <a16:creationId xmlns:a16="http://schemas.microsoft.com/office/drawing/2014/main" id="{05D42727-A897-79F2-A573-A871F5044A70}"/>
              </a:ext>
            </a:extLst>
          </p:cNvPr>
          <p:cNvCxnSpPr/>
          <p:nvPr/>
        </p:nvCxnSpPr>
        <p:spPr>
          <a:xfrm>
            <a:off x="1936900" y="4067298"/>
            <a:ext cx="13782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76F3AED2-1E37-0472-6001-AFB5227FD3E2}"/>
              </a:ext>
            </a:extLst>
          </p:cNvPr>
          <p:cNvSpPr txBox="1"/>
          <p:nvPr/>
        </p:nvSpPr>
        <p:spPr>
          <a:xfrm>
            <a:off x="1027319" y="3948029"/>
            <a:ext cx="1162499" cy="276999"/>
          </a:xfrm>
          <a:prstGeom prst="rect">
            <a:avLst/>
          </a:prstGeom>
          <a:solidFill>
            <a:schemeClr val="bg1"/>
          </a:solidFill>
        </p:spPr>
        <p:txBody>
          <a:bodyPr wrap="square" lIns="25400" tIns="12700" rIns="25400" bIns="12700" rtlCol="0">
            <a:spAutoFit/>
          </a:bodyPr>
          <a:lstStyle/>
          <a:p>
            <a:pPr algn="r"/>
            <a:r>
              <a:rPr lang="en-US" sz="1200" dirty="0"/>
              <a:t>Lidlappen</a:t>
            </a:r>
          </a:p>
        </p:txBody>
      </p:sp>
      <p:cxnSp>
        <p:nvCxnSpPr>
          <p:cNvPr id="10" name="Straight Arrow Connector 9">
            <a:extLst>
              <a:ext uri="{FF2B5EF4-FFF2-40B4-BE49-F238E27FC236}">
                <a16:creationId xmlns:a16="http://schemas.microsoft.com/office/drawing/2014/main" id="{69BB5156-0194-D096-95A7-004D2B0765D8}"/>
              </a:ext>
            </a:extLst>
          </p:cNvPr>
          <p:cNvCxnSpPr>
            <a:cxnSpLocks/>
          </p:cNvCxnSpPr>
          <p:nvPr/>
        </p:nvCxnSpPr>
        <p:spPr>
          <a:xfrm>
            <a:off x="1929970" y="2218620"/>
            <a:ext cx="1893845" cy="0"/>
          </a:xfrm>
          <a:prstGeom prst="straightConnector1">
            <a:avLst/>
          </a:prstGeom>
          <a:ln w="22225">
            <a:solidFill>
              <a:srgbClr val="FFFF00"/>
            </a:solidFill>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FFE6F078-7B53-BE6B-6B16-B9BFA5BE2E7D}"/>
              </a:ext>
            </a:extLst>
          </p:cNvPr>
          <p:cNvSpPr txBox="1"/>
          <p:nvPr/>
        </p:nvSpPr>
        <p:spPr>
          <a:xfrm>
            <a:off x="384516" y="2035161"/>
            <a:ext cx="1805302" cy="307777"/>
          </a:xfrm>
          <a:prstGeom prst="rect">
            <a:avLst/>
          </a:prstGeom>
          <a:solidFill>
            <a:schemeClr val="bg1"/>
          </a:solidFill>
          <a:ln>
            <a:solidFill>
              <a:srgbClr val="FFFF00"/>
            </a:solidFill>
          </a:ln>
        </p:spPr>
        <p:txBody>
          <a:bodyPr wrap="square" lIns="25400" tIns="12700" rIns="25400" bIns="12700" rtlCol="0">
            <a:spAutoFit/>
          </a:bodyPr>
          <a:lstStyle/>
          <a:p>
            <a:pPr algn="r"/>
            <a:r>
              <a:rPr lang="en-US" sz="1200" dirty="0">
                <a:solidFill>
                  <a:srgbClr val="0000FF"/>
                </a:solidFill>
              </a:rPr>
              <a:t>Levator-Aponeurose</a:t>
            </a:r>
          </a:p>
        </p:txBody>
      </p:sp>
      <p:cxnSp>
        <p:nvCxnSpPr>
          <p:cNvPr id="12" name="Straight Arrow Connector 11">
            <a:extLst>
              <a:ext uri="{FF2B5EF4-FFF2-40B4-BE49-F238E27FC236}">
                <a16:creationId xmlns:a16="http://schemas.microsoft.com/office/drawing/2014/main" id="{784E4DA4-2293-FCFA-CEE5-069A9AFE587A}"/>
              </a:ext>
            </a:extLst>
          </p:cNvPr>
          <p:cNvCxnSpPr>
            <a:cxnSpLocks/>
          </p:cNvCxnSpPr>
          <p:nvPr/>
        </p:nvCxnSpPr>
        <p:spPr>
          <a:xfrm flipH="1">
            <a:off x="4036761" y="4136415"/>
            <a:ext cx="2417048" cy="3436"/>
          </a:xfrm>
          <a:prstGeom prst="straightConnector1">
            <a:avLst/>
          </a:prstGeom>
          <a:ln w="22225">
            <a:solidFill>
              <a:srgbClr val="FFFF00"/>
            </a:solidFill>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4E3DF90A-90F3-9EFB-C3E4-C8DC954CF94E}"/>
              </a:ext>
            </a:extLst>
          </p:cNvPr>
          <p:cNvSpPr txBox="1"/>
          <p:nvPr/>
        </p:nvSpPr>
        <p:spPr>
          <a:xfrm>
            <a:off x="6319956" y="3974959"/>
            <a:ext cx="1774285" cy="384721"/>
          </a:xfrm>
          <a:prstGeom prst="rect">
            <a:avLst/>
          </a:prstGeom>
          <a:solidFill>
            <a:schemeClr val="bg1"/>
          </a:solidFill>
          <a:ln>
            <a:solidFill>
              <a:srgbClr val="FFFF00"/>
            </a:solidFill>
          </a:ln>
        </p:spPr>
        <p:txBody>
          <a:bodyPr wrap="square" lIns="25400" tIns="12700" rIns="25400" bIns="12700" rtlCol="0" anchor="b">
            <a:spAutoFit/>
          </a:bodyPr>
          <a:lstStyle/>
          <a:p>
            <a:pPr>
              <a:lnSpc>
                <a:spcPts val="1400"/>
              </a:lnSpc>
            </a:pPr>
            <a:r>
              <a:rPr lang="en-US" sz="1200" dirty="0" err="1">
                <a:solidFill>
                  <a:srgbClr val="0000FF"/>
                </a:solidFill>
              </a:rPr>
              <a:t>Seitliches</a:t>
            </a:r>
            <a:r>
              <a:rPr lang="en-US" sz="1200" dirty="0">
                <a:solidFill>
                  <a:srgbClr val="0000FF"/>
                </a:solidFill>
              </a:rPr>
              <a:t> Horn der Levator-Aponeurose</a:t>
            </a:r>
          </a:p>
        </p:txBody>
      </p:sp>
    </p:spTree>
    <p:extLst>
      <p:ext uri="{BB962C8B-B14F-4D97-AF65-F5344CB8AC3E}">
        <p14:creationId xmlns:p14="http://schemas.microsoft.com/office/powerpoint/2010/main" val="1021600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1379865"/>
          </a:xfrm>
          <a:prstGeom prst="rect">
            <a:avLst/>
          </a:prstGeom>
          <a:noFill/>
        </p:spPr>
        <p:txBody>
          <a:bodyPr wrap="square" lIns="25400" tIns="12700" rIns="25400" bIns="12700" rtlCol="0">
            <a:spAutoFit/>
          </a:bodyPr>
          <a:lstStyle/>
          <a:p>
            <a:r>
              <a:rPr lang="en-US" sz="1200" i="1" dirty="0">
                <a:solidFill>
                  <a:srgbClr val="0000FF"/>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rgbClr val="0000FF"/>
                </a:solidFill>
              </a:rPr>
              <a:t>Ja, das tun sie</a:t>
            </a:r>
          </a:p>
          <a:p>
            <a:endParaRPr lang="en-US" sz="1600" i="1" dirty="0">
              <a:solidFill>
                <a:srgbClr val="0000FF"/>
              </a:solidFill>
            </a:endParaRPr>
          </a:p>
          <a:p>
            <a:r>
              <a:rPr lang="en-US" sz="1200" i="1" dirty="0">
                <a:solidFill>
                  <a:srgbClr val="0000FF"/>
                </a:solidFill>
              </a:rPr>
              <a:t>Unter welchem Oberbegriff sind die </a:t>
            </a:r>
            <a:r>
              <a:rPr lang="en-US" sz="1200" i="1" dirty="0" err="1">
                <a:solidFill>
                  <a:srgbClr val="0000FF"/>
                </a:solidFill>
              </a:rPr>
              <a:t>nicht-Haupttränendrüsen</a:t>
            </a:r>
            <a:r>
              <a:rPr lang="en-US" sz="1200" i="1" dirty="0">
                <a:solidFill>
                  <a:srgbClr val="0000FF"/>
                </a:solidFill>
              </a:rPr>
              <a:t> bekannt?</a:t>
            </a:r>
          </a:p>
          <a:p>
            <a:r>
              <a:rPr lang="en-US" sz="1200" dirty="0">
                <a:solidFill>
                  <a:srgbClr val="0000FF"/>
                </a:solidFill>
              </a:rPr>
              <a:t>Die </a:t>
            </a:r>
            <a:r>
              <a:rPr lang="en-US" sz="1200" dirty="0" err="1">
                <a:solidFill>
                  <a:srgbClr val="0000FF"/>
                </a:solidFill>
              </a:rPr>
              <a:t>akzessorischen</a:t>
            </a:r>
            <a:r>
              <a:rPr lang="en-US" sz="1200" dirty="0">
                <a:solidFill>
                  <a:srgbClr val="0000FF"/>
                </a:solidFill>
              </a:rPr>
              <a:t> </a:t>
            </a:r>
            <a:r>
              <a:rPr lang="en-US" sz="1200" dirty="0" err="1">
                <a:solidFill>
                  <a:srgbClr val="0000FF"/>
                </a:solidFill>
              </a:rPr>
              <a:t>Tränendrüsen</a:t>
            </a:r>
            <a:endParaRPr lang="en-US" sz="1200" dirty="0">
              <a:solidFill>
                <a:srgbClr val="0000FF"/>
              </a:solidFill>
            </a:endParaRPr>
          </a:p>
        </p:txBody>
      </p:sp>
    </p:spTree>
    <p:extLst>
      <p:ext uri="{BB962C8B-B14F-4D97-AF65-F5344CB8AC3E}">
        <p14:creationId xmlns:p14="http://schemas.microsoft.com/office/powerpoint/2010/main" val="8782271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60</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1077218"/>
          </a:xfrm>
          <a:prstGeom prst="rect">
            <a:avLst/>
          </a:prstGeom>
          <a:noFill/>
        </p:spPr>
        <p:txBody>
          <a:bodyPr wrap="square" lIns="25400" tIns="12700" rIns="25400" bIns="12700" rtlCol="0">
            <a:spAutoFit/>
          </a:bodyPr>
          <a:lstStyle/>
          <a:p>
            <a:r>
              <a:rPr lang="en-US" sz="1200" i="1" dirty="0">
                <a:solidFill>
                  <a:srgbClr val="0000FF"/>
                </a:solidFill>
              </a:rPr>
              <a:t>Was ist die </a:t>
            </a:r>
            <a:r>
              <a:rPr lang="en-US" sz="1200" dirty="0">
                <a:solidFill>
                  <a:srgbClr val="0000FF"/>
                </a:solidFill>
              </a:rPr>
              <a:t>Levator-Aponeurose</a:t>
            </a:r>
            <a:r>
              <a:rPr lang="en-US" sz="1200" i="1" dirty="0">
                <a:solidFill>
                  <a:srgbClr val="0000FF"/>
                </a:solidFill>
              </a:rPr>
              <a:t>?</a:t>
            </a:r>
          </a:p>
          <a:p>
            <a:r>
              <a:rPr lang="en-US" sz="1200" dirty="0">
                <a:solidFill>
                  <a:srgbClr val="0000FF"/>
                </a:solidFill>
              </a:rPr>
              <a:t>Es handelt sich um die Sehne des Musculus levator palpebrae superioris</a:t>
            </a:r>
          </a:p>
          <a:p>
            <a:endParaRPr lang="en-US" sz="1600" i="1" dirty="0">
              <a:solidFill>
                <a:srgbClr val="0000FF"/>
              </a:solidFill>
            </a:endParaRPr>
          </a:p>
          <a:p>
            <a:r>
              <a:rPr lang="en-US" sz="1200" i="1" dirty="0">
                <a:solidFill>
                  <a:srgbClr val="0000FF"/>
                </a:solidFill>
              </a:rPr>
              <a:t>Was ist die Hauptfunktion des Levator-Muskels?</a:t>
            </a:r>
            <a:endParaRPr lang="en-US" sz="1600" dirty="0">
              <a:solidFill>
                <a:srgbClr val="0000FF"/>
              </a:solidFill>
            </a:endParaRPr>
          </a:p>
        </p:txBody>
      </p:sp>
    </p:spTree>
    <p:extLst>
      <p:ext uri="{BB962C8B-B14F-4D97-AF65-F5344CB8AC3E}">
        <p14:creationId xmlns:p14="http://schemas.microsoft.com/office/powerpoint/2010/main" val="7648592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61</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1323439"/>
          </a:xfrm>
          <a:prstGeom prst="rect">
            <a:avLst/>
          </a:prstGeom>
          <a:noFill/>
        </p:spPr>
        <p:txBody>
          <a:bodyPr wrap="square" lIns="25400" tIns="12700" rIns="25400" bIns="12700" rtlCol="0">
            <a:spAutoFit/>
          </a:bodyPr>
          <a:lstStyle/>
          <a:p>
            <a:r>
              <a:rPr lang="en-US" sz="1200" i="1" dirty="0">
                <a:solidFill>
                  <a:srgbClr val="0000FF"/>
                </a:solidFill>
              </a:rPr>
              <a:t>Was ist die </a:t>
            </a:r>
            <a:r>
              <a:rPr lang="en-US" sz="1200" dirty="0">
                <a:solidFill>
                  <a:srgbClr val="0000FF"/>
                </a:solidFill>
              </a:rPr>
              <a:t>Levator-Aponeurose</a:t>
            </a:r>
            <a:r>
              <a:rPr lang="en-US" sz="1200" i="1" dirty="0">
                <a:solidFill>
                  <a:srgbClr val="0000FF"/>
                </a:solidFill>
              </a:rPr>
              <a:t>?</a:t>
            </a:r>
          </a:p>
          <a:p>
            <a:r>
              <a:rPr lang="en-US" sz="1200" dirty="0">
                <a:solidFill>
                  <a:srgbClr val="0000FF"/>
                </a:solidFill>
              </a:rPr>
              <a:t>Es handelt sich um die Sehne des Musculus levator palpebrae superioris</a:t>
            </a:r>
          </a:p>
          <a:p>
            <a:endParaRPr lang="en-US" sz="1600" i="1" dirty="0">
              <a:solidFill>
                <a:srgbClr val="0000FF"/>
              </a:solidFill>
            </a:endParaRPr>
          </a:p>
          <a:p>
            <a:r>
              <a:rPr lang="en-US" sz="1200" i="1" dirty="0">
                <a:solidFill>
                  <a:srgbClr val="0000FF"/>
                </a:solidFill>
              </a:rPr>
              <a:t>Was ist die Hauptfunktion des Levator-Muskels?</a:t>
            </a:r>
          </a:p>
          <a:p>
            <a:r>
              <a:rPr lang="en-US" sz="1200" dirty="0">
                <a:solidFill>
                  <a:srgbClr val="0000FF"/>
                </a:solidFill>
              </a:rPr>
              <a:t>Retraktion (</a:t>
            </a:r>
            <a:r>
              <a:rPr lang="en-US" sz="1200" dirty="0" err="1">
                <a:solidFill>
                  <a:srgbClr val="0000FF"/>
                </a:solidFill>
              </a:rPr>
              <a:t>d. h</a:t>
            </a:r>
            <a:r>
              <a:rPr lang="en-US" sz="1200" dirty="0">
                <a:solidFill>
                  <a:srgbClr val="0000FF"/>
                </a:solidFill>
              </a:rPr>
              <a:t>. Anhebung) des Oberlids</a:t>
            </a:r>
          </a:p>
        </p:txBody>
      </p:sp>
    </p:spTree>
    <p:extLst>
      <p:ext uri="{BB962C8B-B14F-4D97-AF65-F5344CB8AC3E}">
        <p14:creationId xmlns:p14="http://schemas.microsoft.com/office/powerpoint/2010/main" val="38122649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62</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132343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a:t>
            </a:r>
            <a:r>
              <a:rPr lang="en-US" sz="1200" dirty="0">
                <a:solidFill>
                  <a:schemeClr val="bg1">
                    <a:lumMod val="75000"/>
                  </a:schemeClr>
                </a:solidFill>
              </a:rPr>
              <a:t>Levator-Aponeurose</a:t>
            </a:r>
            <a:r>
              <a:rPr lang="en-US" sz="1200" i="1" dirty="0">
                <a:solidFill>
                  <a:schemeClr val="bg1">
                    <a:lumMod val="75000"/>
                  </a:schemeClr>
                </a:solidFill>
              </a:rPr>
              <a:t>?</a:t>
            </a:r>
          </a:p>
          <a:p>
            <a:r>
              <a:rPr lang="en-US" sz="1200" dirty="0">
                <a:solidFill>
                  <a:schemeClr val="bg1">
                    <a:lumMod val="75000"/>
                  </a:schemeClr>
                </a:solidFill>
              </a:rPr>
              <a:t>Es handelt sich um die Sehne des Musculus levator palpebrae superioris</a:t>
            </a:r>
          </a:p>
          <a:p>
            <a:endParaRPr lang="en-US" sz="1600" i="1" dirty="0">
              <a:solidFill>
                <a:schemeClr val="bg1">
                  <a:lumMod val="75000"/>
                </a:schemeClr>
              </a:solidFill>
            </a:endParaRPr>
          </a:p>
          <a:p>
            <a:r>
              <a:rPr lang="en-US" sz="1200" i="1" dirty="0">
                <a:solidFill>
                  <a:schemeClr val="bg1">
                    <a:lumMod val="75000"/>
                  </a:schemeClr>
                </a:solidFill>
              </a:rPr>
              <a:t>Was ist die Hauptfunktion des Levator-Muskels?</a:t>
            </a:r>
          </a:p>
          <a:p>
            <a:r>
              <a:rPr lang="en-US" sz="1200" b="1" dirty="0">
                <a:solidFill>
                  <a:srgbClr val="0000FF"/>
                </a:solidFill>
              </a:rPr>
              <a:t>Das Zurückziehen (</a:t>
            </a:r>
            <a:r>
              <a:rPr lang="en-US" sz="1200" b="1" dirty="0" err="1">
                <a:solidFill>
                  <a:srgbClr val="0000FF"/>
                </a:solidFill>
              </a:rPr>
              <a:t>d. h</a:t>
            </a:r>
            <a:r>
              <a:rPr lang="en-US" sz="1200" b="1" dirty="0">
                <a:solidFill>
                  <a:srgbClr val="0000FF"/>
                </a:solidFill>
              </a:rPr>
              <a:t>. Anheben) des Oberlids</a:t>
            </a:r>
          </a:p>
        </p:txBody>
      </p:sp>
      <p:sp>
        <p:nvSpPr>
          <p:cNvPr id="6" name="TextBox 5">
            <a:extLst>
              <a:ext uri="{FF2B5EF4-FFF2-40B4-BE49-F238E27FC236}">
                <a16:creationId xmlns:a16="http://schemas.microsoft.com/office/drawing/2014/main" id="{61B81A5C-8FEB-4629-D5F3-9253CE1B492E}"/>
              </a:ext>
            </a:extLst>
          </p:cNvPr>
          <p:cNvSpPr txBox="1"/>
          <p:nvPr/>
        </p:nvSpPr>
        <p:spPr>
          <a:xfrm>
            <a:off x="1513245" y="5769737"/>
            <a:ext cx="5785661" cy="523220"/>
          </a:xfrm>
          <a:prstGeom prst="rect">
            <a:avLst/>
          </a:prstGeom>
          <a:noFill/>
        </p:spPr>
        <p:txBody>
          <a:bodyPr wrap="square" lIns="25400" tIns="12700" rIns="25400" bIns="12700" rtlCol="0">
            <a:spAutoFit/>
          </a:bodyPr>
          <a:lstStyle/>
          <a:p>
            <a:r>
              <a:rPr lang="en-US" sz="1200" i="1" dirty="0"/>
              <a:t>Obwohl er der primäre Retraktor des Oberlids ist, ist der Levator nicht der </a:t>
            </a:r>
            <a:r>
              <a:rPr lang="en-US" sz="1200" dirty="0"/>
              <a:t>einzige</a:t>
            </a:r>
            <a:r>
              <a:rPr lang="en-US" sz="1200" i="1" dirty="0"/>
              <a:t>. Welcher andere Muskel zieht das Oberlid ebenfalls zurück?</a:t>
            </a:r>
          </a:p>
        </p:txBody>
      </p:sp>
    </p:spTree>
    <p:extLst>
      <p:ext uri="{BB962C8B-B14F-4D97-AF65-F5344CB8AC3E}">
        <p14:creationId xmlns:p14="http://schemas.microsoft.com/office/powerpoint/2010/main" val="19840764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63</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132343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a:t>
            </a:r>
            <a:r>
              <a:rPr lang="en-US" sz="1200" dirty="0">
                <a:solidFill>
                  <a:schemeClr val="bg1">
                    <a:lumMod val="75000"/>
                  </a:schemeClr>
                </a:solidFill>
              </a:rPr>
              <a:t>Levator-Aponeurose</a:t>
            </a:r>
            <a:r>
              <a:rPr lang="en-US" sz="1200" i="1" dirty="0">
                <a:solidFill>
                  <a:schemeClr val="bg1">
                    <a:lumMod val="75000"/>
                  </a:schemeClr>
                </a:solidFill>
              </a:rPr>
              <a:t>?</a:t>
            </a:r>
          </a:p>
          <a:p>
            <a:r>
              <a:rPr lang="en-US" sz="1200" dirty="0">
                <a:solidFill>
                  <a:schemeClr val="bg1">
                    <a:lumMod val="75000"/>
                  </a:schemeClr>
                </a:solidFill>
              </a:rPr>
              <a:t>Es handelt sich um die Sehne des Musculus levator palpebrae superioris</a:t>
            </a:r>
          </a:p>
          <a:p>
            <a:endParaRPr lang="en-US" sz="1600" i="1" dirty="0">
              <a:solidFill>
                <a:schemeClr val="bg1">
                  <a:lumMod val="75000"/>
                </a:schemeClr>
              </a:solidFill>
            </a:endParaRPr>
          </a:p>
          <a:p>
            <a:r>
              <a:rPr lang="en-US" sz="1200" i="1" dirty="0">
                <a:solidFill>
                  <a:schemeClr val="bg1">
                    <a:lumMod val="75000"/>
                  </a:schemeClr>
                </a:solidFill>
              </a:rPr>
              <a:t>Was ist die Hauptfunktion des Levator-Muskels?</a:t>
            </a:r>
          </a:p>
          <a:p>
            <a:r>
              <a:rPr lang="en-US" sz="1200" b="1" dirty="0">
                <a:solidFill>
                  <a:srgbClr val="0000FF"/>
                </a:solidFill>
              </a:rPr>
              <a:t>Das Zurückziehen (</a:t>
            </a:r>
            <a:r>
              <a:rPr lang="en-US" sz="1200" b="1" dirty="0" err="1">
                <a:solidFill>
                  <a:srgbClr val="0000FF"/>
                </a:solidFill>
              </a:rPr>
              <a:t>d. h</a:t>
            </a:r>
            <a:r>
              <a:rPr lang="en-US" sz="1200" b="1" dirty="0">
                <a:solidFill>
                  <a:srgbClr val="0000FF"/>
                </a:solidFill>
              </a:rPr>
              <a:t>. Anheben) des Oberlids</a:t>
            </a:r>
          </a:p>
        </p:txBody>
      </p:sp>
      <p:sp>
        <p:nvSpPr>
          <p:cNvPr id="6" name="TextBox 5">
            <a:extLst>
              <a:ext uri="{FF2B5EF4-FFF2-40B4-BE49-F238E27FC236}">
                <a16:creationId xmlns:a16="http://schemas.microsoft.com/office/drawing/2014/main" id="{61B81A5C-8FEB-4629-D5F3-9253CE1B492E}"/>
              </a:ext>
            </a:extLst>
          </p:cNvPr>
          <p:cNvSpPr txBox="1"/>
          <p:nvPr/>
        </p:nvSpPr>
        <p:spPr>
          <a:xfrm>
            <a:off x="1513245" y="5769737"/>
            <a:ext cx="5785661" cy="738664"/>
          </a:xfrm>
          <a:prstGeom prst="rect">
            <a:avLst/>
          </a:prstGeom>
          <a:noFill/>
        </p:spPr>
        <p:txBody>
          <a:bodyPr wrap="square" lIns="25400" tIns="12700" rIns="25400" bIns="12700" rtlCol="0">
            <a:spAutoFit/>
          </a:bodyPr>
          <a:lstStyle/>
          <a:p>
            <a:r>
              <a:rPr lang="en-US" sz="1200" i="1" dirty="0"/>
              <a:t>Obwohl er der primäre Retraktor des Oberlids ist, ist der Levator nicht der </a:t>
            </a:r>
            <a:r>
              <a:rPr lang="en-US" sz="1200" dirty="0"/>
              <a:t>einzige</a:t>
            </a:r>
            <a:r>
              <a:rPr lang="en-US" sz="1200" i="1" dirty="0"/>
              <a:t>. Welcher andere Muskel zieht das Oberlid ebenfalls zurück?</a:t>
            </a:r>
          </a:p>
          <a:p>
            <a:r>
              <a:rPr lang="en-US" sz="1200" dirty="0"/>
              <a:t>Der Müller-Muskel</a:t>
            </a:r>
          </a:p>
        </p:txBody>
      </p:sp>
    </p:spTree>
    <p:extLst>
      <p:ext uri="{BB962C8B-B14F-4D97-AF65-F5344CB8AC3E}">
        <p14:creationId xmlns:p14="http://schemas.microsoft.com/office/powerpoint/2010/main" val="38457770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64</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2062103"/>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a:t>
            </a:r>
            <a:r>
              <a:rPr lang="en-US" sz="1200" dirty="0">
                <a:solidFill>
                  <a:schemeClr val="bg1">
                    <a:lumMod val="75000"/>
                  </a:schemeClr>
                </a:solidFill>
              </a:rPr>
              <a:t>Levator-Aponeurose</a:t>
            </a:r>
            <a:r>
              <a:rPr lang="en-US" sz="1200" i="1" dirty="0">
                <a:solidFill>
                  <a:schemeClr val="bg1">
                    <a:lumMod val="75000"/>
                  </a:schemeClr>
                </a:solidFill>
              </a:rPr>
              <a:t>?</a:t>
            </a:r>
          </a:p>
          <a:p>
            <a:r>
              <a:rPr lang="en-US" sz="1200" dirty="0">
                <a:solidFill>
                  <a:schemeClr val="bg1">
                    <a:lumMod val="75000"/>
                  </a:schemeClr>
                </a:solidFill>
              </a:rPr>
              <a:t>Es handelt sich um die Sehne des Musculus levator palpebrae superioris</a:t>
            </a:r>
          </a:p>
          <a:p>
            <a:endParaRPr lang="en-US" sz="1600" i="1" dirty="0">
              <a:solidFill>
                <a:schemeClr val="bg1">
                  <a:lumMod val="75000"/>
                </a:schemeClr>
              </a:solidFill>
            </a:endParaRPr>
          </a:p>
          <a:p>
            <a:r>
              <a:rPr lang="en-US" sz="1200" i="1" dirty="0">
                <a:solidFill>
                  <a:schemeClr val="bg1">
                    <a:lumMod val="75000"/>
                  </a:schemeClr>
                </a:solidFill>
              </a:rPr>
              <a:t>Was ist die Hauptfunktion des Levator-Muskels?</a:t>
            </a:r>
          </a:p>
          <a:p>
            <a:r>
              <a:rPr lang="en-US" sz="1200" dirty="0">
                <a:solidFill>
                  <a:schemeClr val="bg1">
                    <a:lumMod val="75000"/>
                  </a:schemeClr>
                </a:solidFill>
              </a:rPr>
              <a:t>Das Zurückziehen (</a:t>
            </a:r>
            <a:r>
              <a:rPr lang="en-US" sz="1200" dirty="0" err="1">
                <a:solidFill>
                  <a:schemeClr val="bg1">
                    <a:lumMod val="75000"/>
                  </a:schemeClr>
                </a:solidFill>
              </a:rPr>
              <a:t>d. h</a:t>
            </a:r>
            <a:r>
              <a:rPr lang="en-US" sz="1200" dirty="0">
                <a:solidFill>
                  <a:schemeClr val="bg1">
                    <a:lumMod val="75000"/>
                  </a:schemeClr>
                </a:solidFill>
              </a:rPr>
              <a:t>. Anheben) des Oberlids</a:t>
            </a:r>
          </a:p>
          <a:p>
            <a:endParaRPr lang="en-US" sz="1600" dirty="0">
              <a:solidFill>
                <a:srgbClr val="0000FF"/>
              </a:solidFill>
            </a:endParaRPr>
          </a:p>
          <a:p>
            <a:r>
              <a:rPr lang="en-US" sz="1200" i="1" dirty="0">
                <a:solidFill>
                  <a:srgbClr val="0000FF"/>
                </a:solidFill>
              </a:rPr>
              <a:t>An welcher Struktur an der lateralen Augenhöhlenwand setzt das laterale Horn der Levatoraponeurose an, nachdem es die Tränendrüse durchquert (und sich von ihr getrennt) hat?</a:t>
            </a:r>
          </a:p>
        </p:txBody>
      </p:sp>
    </p:spTree>
    <p:extLst>
      <p:ext uri="{BB962C8B-B14F-4D97-AF65-F5344CB8AC3E}">
        <p14:creationId xmlns:p14="http://schemas.microsoft.com/office/powerpoint/2010/main" val="9143483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65</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230832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a:t>
            </a:r>
            <a:r>
              <a:rPr lang="en-US" sz="1200" dirty="0">
                <a:solidFill>
                  <a:schemeClr val="bg1">
                    <a:lumMod val="75000"/>
                  </a:schemeClr>
                </a:solidFill>
              </a:rPr>
              <a:t>Levator-Aponeurose</a:t>
            </a:r>
            <a:r>
              <a:rPr lang="en-US" sz="1200" i="1" dirty="0">
                <a:solidFill>
                  <a:schemeClr val="bg1">
                    <a:lumMod val="75000"/>
                  </a:schemeClr>
                </a:solidFill>
              </a:rPr>
              <a:t>?</a:t>
            </a:r>
          </a:p>
          <a:p>
            <a:r>
              <a:rPr lang="en-US" sz="1200" dirty="0">
                <a:solidFill>
                  <a:schemeClr val="bg1">
                    <a:lumMod val="75000"/>
                  </a:schemeClr>
                </a:solidFill>
              </a:rPr>
              <a:t>Es handelt sich um die Sehne des Musculus levator palpebrae superioris</a:t>
            </a:r>
          </a:p>
          <a:p>
            <a:endParaRPr lang="en-US" sz="1600" i="1" dirty="0">
              <a:solidFill>
                <a:schemeClr val="bg1">
                  <a:lumMod val="75000"/>
                </a:schemeClr>
              </a:solidFill>
            </a:endParaRPr>
          </a:p>
          <a:p>
            <a:r>
              <a:rPr lang="en-US" sz="1200" i="1" dirty="0">
                <a:solidFill>
                  <a:schemeClr val="bg1">
                    <a:lumMod val="75000"/>
                  </a:schemeClr>
                </a:solidFill>
              </a:rPr>
              <a:t>Was ist die Hauptfunktion des Levator-Muskels?</a:t>
            </a:r>
          </a:p>
          <a:p>
            <a:r>
              <a:rPr lang="en-US" sz="1200" dirty="0">
                <a:solidFill>
                  <a:schemeClr val="bg1">
                    <a:lumMod val="75000"/>
                  </a:schemeClr>
                </a:solidFill>
              </a:rPr>
              <a:t>Das Zurückziehen (</a:t>
            </a:r>
            <a:r>
              <a:rPr lang="en-US" sz="1200" dirty="0" err="1">
                <a:solidFill>
                  <a:schemeClr val="bg1">
                    <a:lumMod val="75000"/>
                  </a:schemeClr>
                </a:solidFill>
              </a:rPr>
              <a:t>d. h</a:t>
            </a:r>
            <a:r>
              <a:rPr lang="en-US" sz="1200" dirty="0">
                <a:solidFill>
                  <a:schemeClr val="bg1">
                    <a:lumMod val="75000"/>
                  </a:schemeClr>
                </a:solidFill>
              </a:rPr>
              <a:t>. Anheben) des Oberlids</a:t>
            </a:r>
          </a:p>
          <a:p>
            <a:endParaRPr lang="en-US" sz="1600" dirty="0">
              <a:solidFill>
                <a:srgbClr val="0000FF"/>
              </a:solidFill>
            </a:endParaRPr>
          </a:p>
          <a:p>
            <a:r>
              <a:rPr lang="en-US" sz="1200" i="1" dirty="0">
                <a:solidFill>
                  <a:srgbClr val="0000FF"/>
                </a:solidFill>
              </a:rPr>
              <a:t>An welcher Struktur an der lateralen Augenhöhlenwand setzt das laterale Horn der Levatoraponeurose an, nachdem es die Tränendrüse durchquert (und sich von ihr abgetrennt) hat?</a:t>
            </a:r>
          </a:p>
          <a:p>
            <a:r>
              <a:rPr lang="en-US" sz="1200" dirty="0">
                <a:solidFill>
                  <a:srgbClr val="0000FF"/>
                </a:solidFill>
              </a:rPr>
              <a:t>Whitnalls Tuberkel</a:t>
            </a:r>
          </a:p>
        </p:txBody>
      </p:sp>
    </p:spTree>
    <p:extLst>
      <p:ext uri="{BB962C8B-B14F-4D97-AF65-F5344CB8AC3E}">
        <p14:creationId xmlns:p14="http://schemas.microsoft.com/office/powerpoint/2010/main" val="6706978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66</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230832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a:t>
            </a:r>
            <a:r>
              <a:rPr lang="en-US" sz="1200" dirty="0">
                <a:solidFill>
                  <a:schemeClr val="bg1">
                    <a:lumMod val="75000"/>
                  </a:schemeClr>
                </a:solidFill>
              </a:rPr>
              <a:t>Levator-Aponeurose</a:t>
            </a:r>
            <a:r>
              <a:rPr lang="en-US" sz="1200" i="1" dirty="0">
                <a:solidFill>
                  <a:schemeClr val="bg1">
                    <a:lumMod val="75000"/>
                  </a:schemeClr>
                </a:solidFill>
              </a:rPr>
              <a:t>?</a:t>
            </a:r>
          </a:p>
          <a:p>
            <a:r>
              <a:rPr lang="en-US" sz="1200" dirty="0">
                <a:solidFill>
                  <a:schemeClr val="bg1">
                    <a:lumMod val="75000"/>
                  </a:schemeClr>
                </a:solidFill>
              </a:rPr>
              <a:t>Es handelt sich um die Sehne des Musculus levator palpebrae superioris</a:t>
            </a:r>
          </a:p>
          <a:p>
            <a:endParaRPr lang="en-US" sz="1600" i="1" dirty="0">
              <a:solidFill>
                <a:schemeClr val="bg1">
                  <a:lumMod val="75000"/>
                </a:schemeClr>
              </a:solidFill>
            </a:endParaRPr>
          </a:p>
          <a:p>
            <a:r>
              <a:rPr lang="en-US" sz="1200" i="1" dirty="0">
                <a:solidFill>
                  <a:schemeClr val="bg1">
                    <a:lumMod val="75000"/>
                  </a:schemeClr>
                </a:solidFill>
              </a:rPr>
              <a:t>Was ist die Hauptfunktion des Levator-Muskels?</a:t>
            </a:r>
          </a:p>
          <a:p>
            <a:r>
              <a:rPr lang="en-US" sz="1200" dirty="0">
                <a:solidFill>
                  <a:schemeClr val="bg1">
                    <a:lumMod val="75000"/>
                  </a:schemeClr>
                </a:solidFill>
              </a:rPr>
              <a:t>Das Zurückziehen (</a:t>
            </a:r>
            <a:r>
              <a:rPr lang="en-US" sz="1200" dirty="0" err="1">
                <a:solidFill>
                  <a:schemeClr val="bg1">
                    <a:lumMod val="75000"/>
                  </a:schemeClr>
                </a:solidFill>
              </a:rPr>
              <a:t>d. h</a:t>
            </a:r>
            <a:r>
              <a:rPr lang="en-US" sz="1200" dirty="0">
                <a:solidFill>
                  <a:schemeClr val="bg1">
                    <a:lumMod val="75000"/>
                  </a:schemeClr>
                </a:solidFill>
              </a:rPr>
              <a:t>. Anheben) des Oberlids</a:t>
            </a:r>
          </a:p>
          <a:p>
            <a:endParaRPr lang="en-US" sz="1600" dirty="0">
              <a:solidFill>
                <a:schemeClr val="bg1">
                  <a:lumMod val="75000"/>
                </a:schemeClr>
              </a:solidFill>
            </a:endParaRPr>
          </a:p>
          <a:p>
            <a:r>
              <a:rPr lang="en-US" sz="1200" i="1" dirty="0">
                <a:solidFill>
                  <a:schemeClr val="bg1">
                    <a:lumMod val="75000"/>
                  </a:schemeClr>
                </a:solidFill>
              </a:rPr>
              <a:t>An welcher Struktur an der lateralen Augenhöhlenwand setzt das laterale Horn der Levatoraponeurose an, nachdem es die Tränendrüse durchquert (und sich von ihr abgetrennt) hat?</a:t>
            </a:r>
          </a:p>
          <a:p>
            <a:r>
              <a:rPr lang="en-US" sz="1200" b="1" dirty="0">
                <a:solidFill>
                  <a:srgbClr val="0000FF"/>
                </a:solidFill>
              </a:rPr>
              <a:t>Whitnalls Tuberkel</a:t>
            </a:r>
          </a:p>
        </p:txBody>
      </p:sp>
      <p:sp>
        <p:nvSpPr>
          <p:cNvPr id="7" name="TextBox 6">
            <a:extLst>
              <a:ext uri="{FF2B5EF4-FFF2-40B4-BE49-F238E27FC236}">
                <a16:creationId xmlns:a16="http://schemas.microsoft.com/office/drawing/2014/main" id="{949D9D80-6841-2AEB-3AC5-2F02EFC20E8A}"/>
              </a:ext>
            </a:extLst>
          </p:cNvPr>
          <p:cNvSpPr txBox="1"/>
          <p:nvPr/>
        </p:nvSpPr>
        <p:spPr>
          <a:xfrm>
            <a:off x="236833" y="5148495"/>
            <a:ext cx="5926733" cy="954107"/>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Ich nehme an, dass der Tuberculum Whitnalli auch der Ansatzpunkt </a:t>
            </a:r>
            <a:r>
              <a:rPr lang="en-US" sz="1200" dirty="0"/>
              <a:t>des Ligamentum</a:t>
            </a:r>
            <a:r>
              <a:rPr lang="en-US" sz="1200" i="1" dirty="0"/>
              <a:t> Whitnalli ist – ist das richtig?</a:t>
            </a:r>
            <a:endParaRPr lang="en-US" sz="1400" i="1" dirty="0">
              <a:solidFill>
                <a:schemeClr val="accent1">
                  <a:lumMod val="40000"/>
                  <a:lumOff val="60000"/>
                </a:schemeClr>
              </a:solidFill>
            </a:endParaRPr>
          </a:p>
          <a:p>
            <a:r>
              <a:rPr lang="en-US" sz="1200" dirty="0">
                <a:solidFill>
                  <a:schemeClr val="accent1">
                    <a:lumMod val="40000"/>
                    <a:lumOff val="60000"/>
                  </a:schemeClr>
                </a:solidFill>
              </a:rPr>
              <a:t>Das würde man meinen, aber nein. (Weitere Informationen zur komplexen Anatomie dieses Bereichs der Augenhöhle finden Sie in der Folienreihe </a:t>
            </a:r>
            <a:r>
              <a:rPr lang="en-US" sz="1200" i="1" dirty="0">
                <a:solidFill>
                  <a:schemeClr val="accent1">
                    <a:lumMod val="40000"/>
                    <a:lumOff val="60000"/>
                  </a:schemeClr>
                </a:solidFill>
              </a:rPr>
              <a:t>O8</a:t>
            </a:r>
            <a:r>
              <a:rPr lang="en-US" sz="1200" dirty="0">
                <a:solidFill>
                  <a:schemeClr val="accent1">
                    <a:lumMod val="40000"/>
                    <a:lumOff val="60000"/>
                  </a:schemeClr>
                </a:solidFill>
              </a:rPr>
              <a:t>.)</a:t>
            </a:r>
          </a:p>
        </p:txBody>
      </p:sp>
    </p:spTree>
    <p:extLst>
      <p:ext uri="{BB962C8B-B14F-4D97-AF65-F5344CB8AC3E}">
        <p14:creationId xmlns:p14="http://schemas.microsoft.com/office/powerpoint/2010/main" val="31085228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67</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981398" cy="313932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die Haupttränendrüse?</a:t>
            </a:r>
          </a:p>
          <a:p>
            <a:r>
              <a:rPr lang="en-US" sz="1200" dirty="0">
                <a:solidFill>
                  <a:schemeClr val="bg1">
                    <a:lumMod val="75000"/>
                  </a:schemeClr>
                </a:solidFill>
              </a:rPr>
              <a:t>Superotemporal</a:t>
            </a:r>
          </a:p>
          <a:p>
            <a:endParaRPr lang="en-US" dirty="0">
              <a:solidFill>
                <a:schemeClr val="bg1">
                  <a:lumMod val="75000"/>
                </a:schemeClr>
              </a:solidFill>
            </a:endParaRPr>
          </a:p>
          <a:p>
            <a:r>
              <a:rPr lang="en-US" sz="1200" i="1" dirty="0">
                <a:solidFill>
                  <a:schemeClr val="bg1">
                    <a:lumMod val="75000"/>
                  </a:schemeClr>
                </a:solidFill>
              </a:rPr>
              <a:t>In welcher Augenhöhlenfossa befindet sich die Drüse?</a:t>
            </a:r>
          </a:p>
          <a:p>
            <a:r>
              <a:rPr lang="en-US" sz="1200" dirty="0">
                <a:solidFill>
                  <a:schemeClr val="bg1">
                    <a:lumMod val="75000"/>
                  </a:schemeClr>
                </a:solidFill>
              </a:rPr>
              <a:t>Im Stirnbein</a:t>
            </a:r>
          </a:p>
          <a:p>
            <a:endParaRPr lang="en-US" dirty="0">
              <a:solidFill>
                <a:schemeClr val="bg1">
                  <a:lumMod val="75000"/>
                </a:schemeClr>
              </a:solidFill>
            </a:endParaRPr>
          </a:p>
          <a:p>
            <a:r>
              <a:rPr lang="en-US" sz="1200" i="1" dirty="0">
                <a:solidFill>
                  <a:schemeClr val="bg1">
                    <a:lumMod val="75000"/>
                  </a:schemeClr>
                </a:solidFill>
              </a:rPr>
              <a:t>Die Tränendrüse ist in zwei Lappen unterteilt – wie heißen diese?</a:t>
            </a:r>
          </a:p>
          <a:p>
            <a:r>
              <a:rPr lang="en-US" sz="1200" dirty="0">
                <a:solidFill>
                  <a:schemeClr val="bg1">
                    <a:lumMod val="75000"/>
                  </a:schemeClr>
                </a:solidFill>
              </a:rPr>
              <a:t>Der Orbital- und der Palpebral-Lappen</a:t>
            </a:r>
          </a:p>
          <a:p>
            <a:endParaRPr lang="en-US" sz="1800" dirty="0">
              <a:solidFill>
                <a:schemeClr val="bg1">
                  <a:lumMod val="75000"/>
                </a:schemeClr>
              </a:solidFill>
            </a:endParaRPr>
          </a:p>
          <a:p>
            <a:r>
              <a:rPr lang="en-US" sz="1200" i="1" dirty="0">
                <a:solidFill>
                  <a:schemeClr val="bg1">
                    <a:lumMod val="75000"/>
                  </a:schemeClr>
                </a:solidFill>
              </a:rPr>
              <a:t>Welche Struktur bildet die Trennlinie?</a:t>
            </a:r>
          </a:p>
          <a:p>
            <a:r>
              <a:rPr lang="en-US" sz="1200" dirty="0">
                <a:solidFill>
                  <a:schemeClr val="bg1">
                    <a:lumMod val="75000"/>
                  </a:schemeClr>
                </a:solidFill>
              </a:rPr>
              <a:t>Das laterale Horn </a:t>
            </a:r>
            <a:r>
              <a:rPr lang="en-US" sz="1200" dirty="0"/>
              <a:t>der </a:t>
            </a:r>
            <a:r>
              <a:rPr lang="en-US" sz="1200" b="1" dirty="0"/>
              <a:t>Levator-Aponeurose</a:t>
            </a: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7B51D15C-9AC3-CE93-9396-4C1B3CB5D724}"/>
              </a:ext>
            </a:extLst>
          </p:cNvPr>
          <p:cNvSpPr txBox="1"/>
          <p:nvPr/>
        </p:nvSpPr>
        <p:spPr>
          <a:xfrm>
            <a:off x="1513245" y="4371772"/>
            <a:ext cx="7274652" cy="2308324"/>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a:t>
            </a:r>
            <a:r>
              <a:rPr lang="en-US" sz="1200" dirty="0">
                <a:solidFill>
                  <a:schemeClr val="bg1">
                    <a:lumMod val="75000"/>
                  </a:schemeClr>
                </a:solidFill>
              </a:rPr>
              <a:t>Levator-Aponeurose</a:t>
            </a:r>
            <a:r>
              <a:rPr lang="en-US" sz="1200" i="1" dirty="0">
                <a:solidFill>
                  <a:schemeClr val="bg1">
                    <a:lumMod val="75000"/>
                  </a:schemeClr>
                </a:solidFill>
              </a:rPr>
              <a:t>?</a:t>
            </a:r>
          </a:p>
          <a:p>
            <a:r>
              <a:rPr lang="en-US" sz="1200" dirty="0">
                <a:solidFill>
                  <a:schemeClr val="bg1">
                    <a:lumMod val="75000"/>
                  </a:schemeClr>
                </a:solidFill>
              </a:rPr>
              <a:t>Es handelt sich um die Sehne des Musculus levator palpebrae superioris</a:t>
            </a:r>
          </a:p>
          <a:p>
            <a:endParaRPr lang="en-US" sz="1600" i="1" dirty="0">
              <a:solidFill>
                <a:schemeClr val="bg1">
                  <a:lumMod val="75000"/>
                </a:schemeClr>
              </a:solidFill>
            </a:endParaRPr>
          </a:p>
          <a:p>
            <a:r>
              <a:rPr lang="en-US" sz="1200" i="1" dirty="0">
                <a:solidFill>
                  <a:schemeClr val="bg1">
                    <a:lumMod val="75000"/>
                  </a:schemeClr>
                </a:solidFill>
              </a:rPr>
              <a:t>Was ist die Hauptfunktion des Levator-Muskels?</a:t>
            </a:r>
          </a:p>
          <a:p>
            <a:r>
              <a:rPr lang="en-US" sz="1200" dirty="0">
                <a:solidFill>
                  <a:schemeClr val="bg1">
                    <a:lumMod val="75000"/>
                  </a:schemeClr>
                </a:solidFill>
              </a:rPr>
              <a:t>Das Zurückziehen (</a:t>
            </a:r>
            <a:r>
              <a:rPr lang="en-US" sz="1200" dirty="0" err="1">
                <a:solidFill>
                  <a:schemeClr val="bg1">
                    <a:lumMod val="75000"/>
                  </a:schemeClr>
                </a:solidFill>
              </a:rPr>
              <a:t>d. h</a:t>
            </a:r>
            <a:r>
              <a:rPr lang="en-US" sz="1200" dirty="0">
                <a:solidFill>
                  <a:schemeClr val="bg1">
                    <a:lumMod val="75000"/>
                  </a:schemeClr>
                </a:solidFill>
              </a:rPr>
              <a:t>. Anheben) des Oberlids</a:t>
            </a:r>
          </a:p>
          <a:p>
            <a:endParaRPr lang="en-US" sz="1600" dirty="0">
              <a:solidFill>
                <a:schemeClr val="bg1">
                  <a:lumMod val="75000"/>
                </a:schemeClr>
              </a:solidFill>
            </a:endParaRPr>
          </a:p>
          <a:p>
            <a:r>
              <a:rPr lang="en-US" sz="1200" i="1" dirty="0">
                <a:solidFill>
                  <a:schemeClr val="bg1">
                    <a:lumMod val="75000"/>
                  </a:schemeClr>
                </a:solidFill>
              </a:rPr>
              <a:t>An welcher Struktur an der lateralen Augenhöhlenwand setzt das laterale Horn der Levatoraponeurose an, nachdem es die Tränendrüse durchquert (und sich von ihr abgetrennt) hat?</a:t>
            </a:r>
          </a:p>
          <a:p>
            <a:r>
              <a:rPr lang="en-US" sz="1200" b="1" dirty="0">
                <a:solidFill>
                  <a:srgbClr val="0000FF"/>
                </a:solidFill>
              </a:rPr>
              <a:t>Whitnalls Tuberkel</a:t>
            </a:r>
          </a:p>
        </p:txBody>
      </p:sp>
      <p:sp>
        <p:nvSpPr>
          <p:cNvPr id="7" name="TextBox 6">
            <a:extLst>
              <a:ext uri="{FF2B5EF4-FFF2-40B4-BE49-F238E27FC236}">
                <a16:creationId xmlns:a16="http://schemas.microsoft.com/office/drawing/2014/main" id="{949D9D80-6841-2AEB-3AC5-2F02EFC20E8A}"/>
              </a:ext>
            </a:extLst>
          </p:cNvPr>
          <p:cNvSpPr txBox="1"/>
          <p:nvPr/>
        </p:nvSpPr>
        <p:spPr>
          <a:xfrm>
            <a:off x="236833" y="5148495"/>
            <a:ext cx="5926733" cy="954107"/>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Ich nehme an, dass der Tuberculum Whitnalli auch der Ansatzpunkt </a:t>
            </a:r>
            <a:r>
              <a:rPr lang="en-US" sz="1200" dirty="0"/>
              <a:t>des Ligamentum</a:t>
            </a:r>
            <a:r>
              <a:rPr lang="en-US" sz="1200" i="1" dirty="0"/>
              <a:t> Whitnalli ist – ist das richtig?</a:t>
            </a:r>
          </a:p>
          <a:p>
            <a:r>
              <a:rPr lang="en-US" sz="1200" dirty="0"/>
              <a:t>Das würde man meinen, aber nein. </a:t>
            </a:r>
            <a:r>
              <a:rPr lang="en-US" sz="1200" dirty="0">
                <a:solidFill>
                  <a:srgbClr val="0000FF"/>
                </a:solidFill>
              </a:rPr>
              <a:t>(Weitere Informationen zur komplexen Anatomie dieses Bereichs der Augenhöhle finden Sie in der Folienreihe </a:t>
            </a:r>
            <a:r>
              <a:rPr lang="en-US" sz="1200" i="1" dirty="0">
                <a:solidFill>
                  <a:srgbClr val="0000FF"/>
                </a:solidFill>
              </a:rPr>
              <a:t>O8</a:t>
            </a:r>
            <a:r>
              <a:rPr lang="en-US" sz="1200" dirty="0">
                <a:solidFill>
                  <a:srgbClr val="0000FF"/>
                </a:solidFill>
              </a:rPr>
              <a:t>.)</a:t>
            </a:r>
          </a:p>
        </p:txBody>
      </p:sp>
    </p:spTree>
    <p:extLst>
      <p:ext uri="{BB962C8B-B14F-4D97-AF65-F5344CB8AC3E}">
        <p14:creationId xmlns:p14="http://schemas.microsoft.com/office/powerpoint/2010/main" val="24287162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68</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3693319"/>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210314"/>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1613464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69</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3970318"/>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endParaRPr lang="en-US" sz="1800" i="1" dirty="0">
              <a:solidFill>
                <a:srgbClr val="0000FF"/>
              </a:solidFill>
            </a:endParaRPr>
          </a:p>
          <a:p>
            <a:r>
              <a:rPr lang="en-US" sz="1200" dirty="0"/>
              <a:t>Etwa 12</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1591853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1810752"/>
          </a:xfrm>
          <a:prstGeom prst="rect">
            <a:avLst/>
          </a:prstGeom>
          <a:noFill/>
        </p:spPr>
        <p:txBody>
          <a:bodyPr wrap="square" lIns="25400" tIns="12700" rIns="25400" bIns="12700" rtlCol="0">
            <a:spAutoFit/>
          </a:bodyPr>
          <a:lstStyle/>
          <a:p>
            <a:r>
              <a:rPr lang="en-US" sz="1200" i="1" dirty="0">
                <a:solidFill>
                  <a:srgbClr val="0000FF"/>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rgbClr val="0000FF"/>
                </a:solidFill>
              </a:rPr>
              <a:t>Ja, das tun sie</a:t>
            </a:r>
          </a:p>
          <a:p>
            <a:endParaRPr lang="en-US" sz="1600" i="1" dirty="0">
              <a:solidFill>
                <a:srgbClr val="0000FF"/>
              </a:solidFill>
            </a:endParaRPr>
          </a:p>
          <a:p>
            <a:r>
              <a:rPr lang="en-US" sz="1200" i="1" dirty="0" err="1">
                <a:solidFill>
                  <a:srgbClr val="0000FF"/>
                </a:solidFill>
              </a:rPr>
              <a:t>Unter</a:t>
            </a:r>
            <a:r>
              <a:rPr lang="en-US" sz="1200" i="1" dirty="0">
                <a:solidFill>
                  <a:srgbClr val="0000FF"/>
                </a:solidFill>
              </a:rPr>
              <a:t> </a:t>
            </a:r>
            <a:r>
              <a:rPr lang="en-US" sz="1200" i="1" dirty="0" err="1">
                <a:solidFill>
                  <a:srgbClr val="0000FF"/>
                </a:solidFill>
              </a:rPr>
              <a:t>welchem</a:t>
            </a:r>
            <a:r>
              <a:rPr lang="en-US" sz="1200" i="1" dirty="0">
                <a:solidFill>
                  <a:srgbClr val="0000FF"/>
                </a:solidFill>
              </a:rPr>
              <a:t> </a:t>
            </a:r>
            <a:r>
              <a:rPr lang="en-US" sz="1200" i="1" dirty="0" err="1">
                <a:solidFill>
                  <a:srgbClr val="0000FF"/>
                </a:solidFill>
              </a:rPr>
              <a:t>Oberbegriff</a:t>
            </a:r>
            <a:r>
              <a:rPr lang="en-US" sz="1200" i="1" dirty="0">
                <a:solidFill>
                  <a:srgbClr val="0000FF"/>
                </a:solidFill>
              </a:rPr>
              <a:t> </a:t>
            </a:r>
            <a:r>
              <a:rPr lang="en-US" sz="1200" i="1" dirty="0" err="1">
                <a:solidFill>
                  <a:srgbClr val="0000FF"/>
                </a:solidFill>
              </a:rPr>
              <a:t>sind</a:t>
            </a:r>
            <a:r>
              <a:rPr lang="en-US" sz="1200" i="1" dirty="0">
                <a:solidFill>
                  <a:srgbClr val="0000FF"/>
                </a:solidFill>
              </a:rPr>
              <a:t> die </a:t>
            </a:r>
            <a:r>
              <a:rPr lang="en-US" sz="1200" i="1" dirty="0" err="1">
                <a:solidFill>
                  <a:srgbClr val="0000FF"/>
                </a:solidFill>
              </a:rPr>
              <a:t>nicht-Haupttränendrüsen</a:t>
            </a:r>
            <a:r>
              <a:rPr lang="en-US" sz="1200" i="1" dirty="0">
                <a:solidFill>
                  <a:srgbClr val="0000FF"/>
                </a:solidFill>
              </a:rPr>
              <a:t> </a:t>
            </a:r>
            <a:r>
              <a:rPr lang="en-US" sz="1200" i="1" dirty="0" err="1">
                <a:solidFill>
                  <a:srgbClr val="0000FF"/>
                </a:solidFill>
              </a:rPr>
              <a:t>bekannt</a:t>
            </a:r>
            <a:r>
              <a:rPr lang="en-US" sz="1200" i="1" dirty="0">
                <a:solidFill>
                  <a:srgbClr val="0000FF"/>
                </a:solidFill>
              </a:rPr>
              <a:t>?</a:t>
            </a:r>
          </a:p>
          <a:p>
            <a:r>
              <a:rPr lang="en-US" sz="1200" dirty="0">
                <a:solidFill>
                  <a:srgbClr val="0000FF"/>
                </a:solidFill>
              </a:rPr>
              <a:t>Die </a:t>
            </a:r>
            <a:r>
              <a:rPr lang="en-US" sz="1200" dirty="0" err="1">
                <a:solidFill>
                  <a:srgbClr val="0000FF"/>
                </a:solidFill>
              </a:rPr>
              <a:t>akzessorischen</a:t>
            </a:r>
            <a:r>
              <a:rPr lang="en-US" sz="1200" dirty="0">
                <a:solidFill>
                  <a:srgbClr val="0000FF"/>
                </a:solidFill>
              </a:rPr>
              <a:t> </a:t>
            </a:r>
            <a:r>
              <a:rPr lang="en-US" sz="1200" dirty="0" err="1">
                <a:solidFill>
                  <a:srgbClr val="0000FF"/>
                </a:solidFill>
              </a:rPr>
              <a:t>Tränendrüsen</a:t>
            </a:r>
            <a:endParaRPr lang="en-US" sz="1200" dirty="0">
              <a:solidFill>
                <a:srgbClr val="0000FF"/>
              </a:solidFill>
            </a:endParaRPr>
          </a:p>
          <a:p>
            <a:endParaRPr lang="en-US" sz="1600" i="1" dirty="0">
              <a:solidFill>
                <a:srgbClr val="0000FF"/>
              </a:solidFill>
            </a:endParaRPr>
          </a:p>
          <a:p>
            <a:r>
              <a:rPr lang="en-US" sz="1200" i="1" dirty="0">
                <a:solidFill>
                  <a:srgbClr val="0000FF"/>
                </a:solidFill>
              </a:rPr>
              <a:t>Wie viele akzessorische Tränendrüsen gibt es?</a:t>
            </a:r>
            <a:endParaRPr lang="en-US" sz="1600" dirty="0">
              <a:solidFill>
                <a:srgbClr val="0000FF"/>
              </a:solidFill>
            </a:endParaRPr>
          </a:p>
        </p:txBody>
      </p:sp>
    </p:spTree>
    <p:extLst>
      <p:ext uri="{BB962C8B-B14F-4D97-AF65-F5344CB8AC3E}">
        <p14:creationId xmlns:p14="http://schemas.microsoft.com/office/powerpoint/2010/main" val="3768495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70</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3970318"/>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r>
              <a:rPr lang="en-US" sz="1200" i="1" dirty="0">
                <a:solidFill>
                  <a:srgbClr val="0000FF"/>
                </a:solidFill>
              </a:rPr>
              <a:t>Wo münden sie?</a:t>
            </a:r>
          </a:p>
          <a:p>
            <a:r>
              <a:rPr lang="en-US" sz="1200" dirty="0"/>
              <a:t>Etwa 12</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4992528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71</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2980303"/>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r>
              <a:rPr lang="en-US" sz="1200" i="1" dirty="0">
                <a:solidFill>
                  <a:srgbClr val="0000FF"/>
                </a:solidFill>
              </a:rPr>
              <a:t>Wo münden sie?</a:t>
            </a:r>
          </a:p>
          <a:p>
            <a:r>
              <a:rPr lang="en-US" sz="1200" dirty="0"/>
              <a:t>Etwa 12. </a:t>
            </a:r>
            <a:r>
              <a:rPr lang="en-US" sz="1200" dirty="0">
                <a:solidFill>
                  <a:srgbClr val="0000FF"/>
                </a:solidFill>
              </a:rPr>
              <a:t>In den Fornix </a:t>
            </a:r>
            <a:r>
              <a:rPr lang="en-US" sz="1200" dirty="0" err="1">
                <a:solidFill>
                  <a:srgbClr val="0000FF"/>
                </a:solidFill>
              </a:rPr>
              <a:t>conjunctivalis</a:t>
            </a:r>
            <a:r>
              <a:rPr lang="en-US" sz="1200" dirty="0">
                <a:solidFill>
                  <a:srgbClr val="0000FF"/>
                </a:solidFill>
              </a:rPr>
              <a:t> </a:t>
            </a:r>
            <a:r>
              <a:rPr lang="en-US" sz="1200" dirty="0" err="1">
                <a:solidFill>
                  <a:srgbClr val="0000FF"/>
                </a:solidFill>
              </a:rPr>
              <a:t>oberhalb</a:t>
            </a:r>
            <a:r>
              <a:rPr lang="en-US" sz="1200" dirty="0">
                <a:solidFill>
                  <a:srgbClr val="0000FF"/>
                </a:solidFill>
              </a:rPr>
              <a:t> des oberen Tarsus.</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21781083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72</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3441968"/>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r>
              <a:rPr lang="en-US" sz="1200" i="1" dirty="0">
                <a:solidFill>
                  <a:srgbClr val="0000FF"/>
                </a:solidFill>
              </a:rPr>
              <a:t>Wo </a:t>
            </a:r>
            <a:r>
              <a:rPr lang="en-US" sz="1200" i="1" dirty="0" err="1">
                <a:solidFill>
                  <a:srgbClr val="0000FF"/>
                </a:solidFill>
              </a:rPr>
              <a:t>münden</a:t>
            </a:r>
            <a:r>
              <a:rPr lang="en-US" sz="1200" i="1" dirty="0">
                <a:solidFill>
                  <a:srgbClr val="0000FF"/>
                </a:solidFill>
              </a:rPr>
              <a:t> </a:t>
            </a:r>
            <a:r>
              <a:rPr lang="en-US" sz="1200" i="1" dirty="0" err="1">
                <a:solidFill>
                  <a:srgbClr val="0000FF"/>
                </a:solidFill>
              </a:rPr>
              <a:t>sie</a:t>
            </a:r>
            <a:r>
              <a:rPr lang="en-US" sz="1200" i="1" dirty="0">
                <a:solidFill>
                  <a:srgbClr val="0000FF"/>
                </a:solidFill>
              </a:rPr>
              <a:t>?</a:t>
            </a:r>
          </a:p>
          <a:p>
            <a:r>
              <a:rPr lang="en-US" sz="1200" dirty="0"/>
              <a:t>Etwa 12. </a:t>
            </a:r>
            <a:r>
              <a:rPr lang="en-US" sz="1200" dirty="0">
                <a:solidFill>
                  <a:srgbClr val="0000FF"/>
                </a:solidFill>
              </a:rPr>
              <a:t>In den Fornix </a:t>
            </a:r>
            <a:r>
              <a:rPr lang="en-US" sz="1200" dirty="0" err="1">
                <a:solidFill>
                  <a:srgbClr val="0000FF"/>
                </a:solidFill>
              </a:rPr>
              <a:t>conjunctivalis </a:t>
            </a:r>
            <a:r>
              <a:rPr lang="en-US" sz="1200" dirty="0">
                <a:solidFill>
                  <a:srgbClr val="0000FF"/>
                </a:solidFill>
              </a:rPr>
              <a:t>oberhalb des oberen Tarsus.</a:t>
            </a:r>
          </a:p>
          <a:p>
            <a:endParaRPr lang="en-US" sz="1800" i="1" dirty="0"/>
          </a:p>
          <a:p>
            <a:r>
              <a:rPr lang="en-US" sz="1200" i="1" dirty="0"/>
              <a:t>Was ist die </a:t>
            </a:r>
            <a:r>
              <a:rPr lang="en-US" sz="1200" dirty="0"/>
              <a:t>funktionelle Tränen-Einheit </a:t>
            </a:r>
            <a:r>
              <a:rPr lang="en-US" sz="1200" i="1" dirty="0"/>
              <a:t>(LFU)?</a:t>
            </a:r>
            <a:endParaRPr lang="en-US" sz="1800" dirty="0"/>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33665657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73</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5078313"/>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r>
              <a:rPr lang="en-US" sz="1200" i="1" dirty="0">
                <a:solidFill>
                  <a:srgbClr val="0000FF"/>
                </a:solidFill>
              </a:rPr>
              <a:t>Wo münden sie?</a:t>
            </a:r>
          </a:p>
          <a:p>
            <a:r>
              <a:rPr lang="en-US" sz="1200" dirty="0"/>
              <a:t>Etwa 12. </a:t>
            </a:r>
            <a:r>
              <a:rPr lang="en-US" sz="1200" dirty="0">
                <a:solidFill>
                  <a:srgbClr val="0000FF"/>
                </a:solidFill>
              </a:rPr>
              <a:t>In den Fornix </a:t>
            </a:r>
            <a:r>
              <a:rPr lang="en-US" sz="1200" dirty="0" err="1">
                <a:solidFill>
                  <a:srgbClr val="0000FF"/>
                </a:solidFill>
              </a:rPr>
              <a:t>conjunctivalis </a:t>
            </a:r>
            <a:r>
              <a:rPr lang="en-US" sz="1200" dirty="0">
                <a:solidFill>
                  <a:srgbClr val="0000FF"/>
                </a:solidFill>
              </a:rPr>
              <a:t>oberhalb des oberen Tarsus.</a:t>
            </a:r>
          </a:p>
          <a:p>
            <a:endParaRPr lang="en-US" sz="1800" i="1" dirty="0"/>
          </a:p>
          <a:p>
            <a:r>
              <a:rPr lang="en-US" sz="1200" i="1" dirty="0"/>
              <a:t>Was ist die </a:t>
            </a:r>
            <a:r>
              <a:rPr lang="en-US" sz="1200" dirty="0"/>
              <a:t>Tränenfunktions-Einheit </a:t>
            </a:r>
            <a:r>
              <a:rPr lang="en-US" sz="1200" i="1" dirty="0"/>
              <a:t>(LFU)?</a:t>
            </a:r>
            <a:endParaRPr lang="en-US" sz="1800" i="1" dirty="0"/>
          </a:p>
          <a:p>
            <a:r>
              <a:rPr lang="en-US" sz="1200" b="0" i="0" dirty="0">
                <a:solidFill>
                  <a:srgbClr val="000000"/>
                </a:solidFill>
                <a:effectLst/>
                <a:latin typeface="Arial" panose="020B0604020202020204" pitchFamily="34" charset="0"/>
              </a:rPr>
              <a:t>Die LFU ist das komplexe, integrierte System, das für die Regulierung, Produktion und Gesundheit des Tränenfilms verantwortlich ist</a:t>
            </a:r>
            <a:endParaRPr lang="en-US" sz="1800" dirty="0">
              <a:solidFill>
                <a:srgbClr val="0000FF"/>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42625585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74</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3811300"/>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r>
              <a:rPr lang="en-US" sz="1200" i="1" dirty="0">
                <a:solidFill>
                  <a:srgbClr val="0000FF"/>
                </a:solidFill>
              </a:rPr>
              <a:t>Wo </a:t>
            </a:r>
            <a:r>
              <a:rPr lang="en-US" sz="1200" i="1" dirty="0" err="1">
                <a:solidFill>
                  <a:srgbClr val="0000FF"/>
                </a:solidFill>
              </a:rPr>
              <a:t>münden</a:t>
            </a:r>
            <a:r>
              <a:rPr lang="en-US" sz="1200" i="1" dirty="0">
                <a:solidFill>
                  <a:srgbClr val="0000FF"/>
                </a:solidFill>
              </a:rPr>
              <a:t> </a:t>
            </a:r>
            <a:r>
              <a:rPr lang="en-US" sz="1200" i="1" dirty="0" err="1">
                <a:solidFill>
                  <a:srgbClr val="0000FF"/>
                </a:solidFill>
              </a:rPr>
              <a:t>sie</a:t>
            </a:r>
            <a:r>
              <a:rPr lang="en-US" sz="1200" i="1" dirty="0">
                <a:solidFill>
                  <a:srgbClr val="0000FF"/>
                </a:solidFill>
              </a:rPr>
              <a:t>?</a:t>
            </a:r>
          </a:p>
          <a:p>
            <a:r>
              <a:rPr lang="en-US" sz="1200" dirty="0"/>
              <a:t>Etwa 12. </a:t>
            </a:r>
            <a:r>
              <a:rPr lang="en-US" sz="1200" dirty="0">
                <a:solidFill>
                  <a:srgbClr val="0000FF"/>
                </a:solidFill>
              </a:rPr>
              <a:t>In den Fornix </a:t>
            </a:r>
            <a:r>
              <a:rPr lang="en-US" sz="1200" dirty="0" err="1">
                <a:solidFill>
                  <a:srgbClr val="0000FF"/>
                </a:solidFill>
              </a:rPr>
              <a:t>conjunctivalis </a:t>
            </a:r>
            <a:r>
              <a:rPr lang="en-US" sz="1200" dirty="0">
                <a:solidFill>
                  <a:srgbClr val="0000FF"/>
                </a:solidFill>
              </a:rPr>
              <a:t>oberhalb des oberen Tarsus.</a:t>
            </a:r>
          </a:p>
          <a:p>
            <a:endParaRPr lang="en-US" sz="1800" i="1" dirty="0"/>
          </a:p>
          <a:p>
            <a:r>
              <a:rPr lang="en-US" sz="1200" i="1" dirty="0"/>
              <a:t>Was ist die </a:t>
            </a:r>
            <a:r>
              <a:rPr lang="en-US" sz="1200" dirty="0"/>
              <a:t>Tränenfunktions-Einheit </a:t>
            </a:r>
            <a:r>
              <a:rPr lang="en-US" sz="1200" i="1" dirty="0"/>
              <a:t>(LFU)?</a:t>
            </a:r>
            <a:endParaRPr lang="en-US" sz="1800" i="1" dirty="0"/>
          </a:p>
          <a:p>
            <a:r>
              <a:rPr lang="en-US" sz="1200" b="0" i="0" dirty="0">
                <a:solidFill>
                  <a:srgbClr val="000000"/>
                </a:solidFill>
                <a:effectLst/>
                <a:latin typeface="Arial" panose="020B0604020202020204" pitchFamily="34" charset="0"/>
              </a:rPr>
              <a:t>Die LFU ist das komplexe, integrierte System, das für die Regulierung, Produktion und Gesundheit des Tränenfilms verantwortlich ist. </a:t>
            </a:r>
            <a:r>
              <a:rPr lang="en-US" sz="1200" b="0" i="0" dirty="0">
                <a:solidFill>
                  <a:srgbClr val="0000FF"/>
                </a:solidFill>
                <a:effectLst/>
                <a:latin typeface="Arial" panose="020B0604020202020204" pitchFamily="34" charset="0"/>
              </a:rPr>
              <a:t>Wenn die LFU gestört ist, kommt es zu DES.</a:t>
            </a:r>
            <a:endParaRPr lang="en-US" sz="1800" dirty="0">
              <a:solidFill>
                <a:srgbClr val="0000FF"/>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Rectangle 4">
            <a:extLst>
              <a:ext uri="{FF2B5EF4-FFF2-40B4-BE49-F238E27FC236}">
                <a16:creationId xmlns:a16="http://schemas.microsoft.com/office/drawing/2014/main" id="{50E0E097-C6BD-599C-1228-3112FF74EEC9}"/>
              </a:ext>
            </a:extLst>
          </p:cNvPr>
          <p:cNvSpPr/>
          <p:nvPr/>
        </p:nvSpPr>
        <p:spPr>
          <a:xfrm>
            <a:off x="4572000" y="4836308"/>
            <a:ext cx="569843" cy="278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Abb.</a:t>
            </a:r>
          </a:p>
        </p:txBody>
      </p:sp>
    </p:spTree>
    <p:extLst>
      <p:ext uri="{BB962C8B-B14F-4D97-AF65-F5344CB8AC3E}">
        <p14:creationId xmlns:p14="http://schemas.microsoft.com/office/powerpoint/2010/main" val="23379060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75</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123582" cy="5078313"/>
          </a:xfrm>
          <a:prstGeom prst="rect">
            <a:avLst/>
          </a:prstGeom>
          <a:noFill/>
        </p:spPr>
        <p:txBody>
          <a:bodyPr wrap="square" lIns="25400" tIns="12700" rIns="25400" bIns="12700" rtlCol="0">
            <a:spAutoFit/>
          </a:bodyPr>
          <a:lstStyle/>
          <a:p>
            <a:r>
              <a:rPr lang="en-US" sz="1200" i="1" dirty="0"/>
              <a:t>In welchem Quadranten der Augenhöhle befindet sich die Haupttränendrüse?</a:t>
            </a:r>
          </a:p>
          <a:p>
            <a:r>
              <a:rPr lang="en-US" sz="1200" dirty="0"/>
              <a:t>Superotemporal</a:t>
            </a:r>
          </a:p>
          <a:p>
            <a:endParaRPr lang="en-US" dirty="0"/>
          </a:p>
          <a:p>
            <a:r>
              <a:rPr lang="en-US" sz="1200" i="1" dirty="0"/>
              <a:t>In welcher Augenhöhlenfossa befindet sich die Drüse?</a:t>
            </a:r>
          </a:p>
          <a:p>
            <a:r>
              <a:rPr lang="en-US" sz="1200" dirty="0"/>
              <a:t>Im Stirnbein</a:t>
            </a:r>
          </a:p>
          <a:p>
            <a:endParaRPr lang="en-US" dirty="0"/>
          </a:p>
          <a:p>
            <a:r>
              <a:rPr lang="en-US" sz="1200" i="1" dirty="0"/>
              <a:t>Die Tränendrüse ist in zwei Lappen unterteilt – wie heißen diese?</a:t>
            </a:r>
          </a:p>
          <a:p>
            <a:r>
              <a:rPr lang="en-US" sz="1200" dirty="0"/>
              <a:t>Der Orbital- und der Palpebral-Lappen</a:t>
            </a:r>
          </a:p>
          <a:p>
            <a:endParaRPr lang="en-US" sz="1800" dirty="0"/>
          </a:p>
          <a:p>
            <a:r>
              <a:rPr lang="en-US" sz="1200" i="1" dirty="0"/>
              <a:t>Welche Struktur bildet die Trennlinie?</a:t>
            </a:r>
          </a:p>
          <a:p>
            <a:r>
              <a:rPr lang="en-US" sz="1200" dirty="0"/>
              <a:t>Das laterale Horn der Levator-Aponeurose</a:t>
            </a:r>
          </a:p>
          <a:p>
            <a:endParaRPr lang="en-US" i="1" dirty="0"/>
          </a:p>
          <a:p>
            <a:r>
              <a:rPr lang="en-US" sz="1200" i="1" dirty="0"/>
              <a:t>Wie viele Gänge hat die Tränendrüse? </a:t>
            </a:r>
            <a:r>
              <a:rPr lang="en-US" sz="1200" i="1" dirty="0">
                <a:solidFill>
                  <a:srgbClr val="0000FF"/>
                </a:solidFill>
              </a:rPr>
              <a:t>Wo münden sie?</a:t>
            </a:r>
          </a:p>
          <a:p>
            <a:r>
              <a:rPr lang="en-US" sz="1200" dirty="0"/>
              <a:t>Etwa 12. </a:t>
            </a:r>
            <a:r>
              <a:rPr lang="en-US" sz="1200" dirty="0">
                <a:solidFill>
                  <a:srgbClr val="0000FF"/>
                </a:solidFill>
              </a:rPr>
              <a:t>In den Fornix </a:t>
            </a:r>
            <a:r>
              <a:rPr lang="en-US" sz="1200" dirty="0" err="1">
                <a:solidFill>
                  <a:srgbClr val="0000FF"/>
                </a:solidFill>
              </a:rPr>
              <a:t>conjunctivalis </a:t>
            </a:r>
            <a:r>
              <a:rPr lang="en-US" sz="1200" dirty="0">
                <a:solidFill>
                  <a:srgbClr val="0000FF"/>
                </a:solidFill>
              </a:rPr>
              <a:t>oberhalb des oberen Tarsus.</a:t>
            </a:r>
          </a:p>
          <a:p>
            <a:endParaRPr lang="en-US" sz="1800" i="1" dirty="0"/>
          </a:p>
          <a:p>
            <a:r>
              <a:rPr lang="en-US" sz="1200" i="1" dirty="0"/>
              <a:t>Was ist die </a:t>
            </a:r>
            <a:r>
              <a:rPr lang="en-US" sz="1200" dirty="0"/>
              <a:t>Tränenfunktions-Einheit </a:t>
            </a:r>
            <a:r>
              <a:rPr lang="en-US" sz="1200" i="1" dirty="0"/>
              <a:t>(LFU)?</a:t>
            </a:r>
            <a:endParaRPr lang="en-US" sz="1800" i="1" dirty="0"/>
          </a:p>
          <a:p>
            <a:r>
              <a:rPr lang="en-US" sz="1200" b="0" i="0" dirty="0">
                <a:solidFill>
                  <a:srgbClr val="000000"/>
                </a:solidFill>
                <a:effectLst/>
                <a:latin typeface="Arial" panose="020B0604020202020204" pitchFamily="34" charset="0"/>
              </a:rPr>
              <a:t>Die LFU ist das komplexe, integrierte System, das für die Regulierung, Produktion und Gesundheit des Tränenfilms verantwortlich ist. </a:t>
            </a:r>
            <a:r>
              <a:rPr lang="en-US" sz="1200" b="0" i="0" dirty="0">
                <a:solidFill>
                  <a:srgbClr val="0000FF"/>
                </a:solidFill>
                <a:effectLst/>
                <a:latin typeface="Arial" panose="020B0604020202020204" pitchFamily="34" charset="0"/>
              </a:rPr>
              <a:t>Wenn die LFU gestört ist, kommt es zu DES.</a:t>
            </a:r>
            <a:endParaRPr lang="en-US" sz="1800" dirty="0">
              <a:solidFill>
                <a:srgbClr val="0000FF"/>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154828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76</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Können Sie das für mich näher erläutern?</a:t>
            </a:r>
            <a:endParaRPr lang="en-US" sz="1400" i="1" dirty="0">
              <a:solidFill>
                <a:schemeClr val="accent1">
                  <a:lumMod val="40000"/>
                  <a:lumOff val="60000"/>
                </a:schemeClr>
              </a:solidFill>
            </a:endParaRPr>
          </a:p>
          <a:p>
            <a:r>
              <a:rPr lang="en-US" sz="1200" dirty="0">
                <a:solidFill>
                  <a:schemeClr val="accent1">
                    <a:lumMod val="40000"/>
                    <a:lumOff val="60000"/>
                  </a:schemeClr>
                </a:solidFill>
              </a:rPr>
              <a:t>Die LFU ist eng mit einem </a:t>
            </a:r>
            <a:r>
              <a:rPr lang="en-US" sz="1200" b="1" dirty="0">
                <a:solidFill>
                  <a:schemeClr val="accent1">
                    <a:lumMod val="40000"/>
                    <a:lumOff val="60000"/>
                  </a:schemeClr>
                </a:solidFill>
              </a:rPr>
              <a:t>Reflexbogen</a:t>
            </a:r>
            <a:r>
              <a:rPr lang="en-US" sz="1200" dirty="0">
                <a:solidFill>
                  <a:schemeClr val="accent1">
                    <a:lumMod val="40000"/>
                    <a:lumOff val="60000"/>
                  </a:schemeClr>
                </a:solidFill>
              </a:rPr>
              <a:t> vergleichbar. Erinnern Sie sich daran, dass ein Reflexbogen drei Komponenten hat: einen </a:t>
            </a:r>
            <a:r>
              <a:rPr lang="en-US" sz="1200" i="1" dirty="0">
                <a:solidFill>
                  <a:schemeClr val="accent1">
                    <a:lumMod val="40000"/>
                    <a:lumOff val="60000"/>
                  </a:schemeClr>
                </a:solidFill>
              </a:rPr>
              <a:t>sensorischen Teil, </a:t>
            </a:r>
            <a:r>
              <a:rPr lang="en-US" sz="1200" dirty="0">
                <a:solidFill>
                  <a:schemeClr val="accent1">
                    <a:lumMod val="40000"/>
                    <a:lumOff val="60000"/>
                  </a:schemeClr>
                </a:solidFill>
              </a:rPr>
              <a:t>bestehend aus Sinnesrezeptoren und afferenten Nerven, einen </a:t>
            </a:r>
            <a:r>
              <a:rPr lang="en-US" sz="1200" i="1" dirty="0">
                <a:solidFill>
                  <a:schemeClr val="accent1">
                    <a:lumMod val="40000"/>
                    <a:lumOff val="60000"/>
                  </a:schemeClr>
                </a:solidFill>
              </a:rPr>
              <a:t>motorischen Teil, </a:t>
            </a:r>
            <a:r>
              <a:rPr lang="en-US" sz="1200" dirty="0">
                <a:solidFill>
                  <a:schemeClr val="accent1">
                    <a:lumMod val="40000"/>
                    <a:lumOff val="60000"/>
                  </a:schemeClr>
                </a:solidFill>
              </a:rPr>
              <a:t>bestehend aus efferenten Nerven und dem Effektor-Endorgan, sowie ein </a:t>
            </a:r>
            <a:r>
              <a:rPr lang="en-US" sz="1200" i="1" dirty="0">
                <a:solidFill>
                  <a:schemeClr val="accent1">
                    <a:lumMod val="40000"/>
                    <a:lumOff val="60000"/>
                  </a:schemeClr>
                </a:solidFill>
              </a:rPr>
              <a:t>Integrationszentrum im Zentralnervensystem, </a:t>
            </a:r>
            <a:r>
              <a:rPr lang="en-US" sz="1200" dirty="0">
                <a:solidFill>
                  <a:schemeClr val="accent1">
                    <a:lumMod val="40000"/>
                    <a:lumOff val="60000"/>
                  </a:schemeClr>
                </a:solidFill>
              </a:rPr>
              <a:t>das den afferenten und den efferenten Teil miteinander verbindet. 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bringen. Diese Nerven bilden Synapsen mit motorischen Einheiten in den Muskeln, die dazu führen, dass Sie einen Fluch ausstoßen. (Ach ja, sie bilden auch Synapsen mit den Muskeln, die Ihre Hand vom Herd zurückziehen.) </a:t>
            </a:r>
          </a:p>
        </p:txBody>
      </p:sp>
    </p:spTree>
    <p:extLst>
      <p:ext uri="{BB962C8B-B14F-4D97-AF65-F5344CB8AC3E}">
        <p14:creationId xmlns:p14="http://schemas.microsoft.com/office/powerpoint/2010/main" val="26874132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77</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7" name="TextBox 6">
            <a:extLst>
              <a:ext uri="{FF2B5EF4-FFF2-40B4-BE49-F238E27FC236}">
                <a16:creationId xmlns:a16="http://schemas.microsoft.com/office/drawing/2014/main" id="{6C1435FF-6CB1-8D43-BA00-101E4E283F1E}"/>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t>Sensorischer Teil</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t>Afferente Nerven</a:t>
            </a:r>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Könnten Sie das für mich näher erläutern?</a:t>
            </a:r>
          </a:p>
          <a:p>
            <a:r>
              <a:rPr lang="en-US" sz="1200" dirty="0"/>
              <a:t>Die LFU ist eng mit einem </a:t>
            </a:r>
            <a:r>
              <a:rPr lang="en-US" sz="1200" b="1" dirty="0"/>
              <a:t>Reflexbogen</a:t>
            </a:r>
            <a:r>
              <a:rPr lang="en-US" sz="1200" dirty="0"/>
              <a:t> vergleichbar. Erinnern Sie sich daran, dass ein Reflexbogen drei Komponenten hat: einen </a:t>
            </a:r>
            <a:r>
              <a:rPr lang="en-US" sz="1200" i="1" dirty="0"/>
              <a:t> sensorischen Teil , </a:t>
            </a:r>
            <a:r>
              <a:rPr lang="en-US" sz="1200" dirty="0"/>
              <a:t>bestehend aus sensorischen Rezeptoren und afferenten Nerven</a:t>
            </a:r>
            <a:r>
              <a:rPr lang="en-US" sz="1200" dirty="0">
                <a:solidFill>
                  <a:schemeClr val="accent1">
                    <a:lumMod val="40000"/>
                    <a:lumOff val="60000"/>
                  </a:schemeClr>
                </a:solidFill>
              </a:rPr>
              <a:t>, einen </a:t>
            </a:r>
            <a:r>
              <a:rPr lang="en-US" sz="1200" i="1" dirty="0">
                <a:solidFill>
                  <a:schemeClr val="accent1">
                    <a:lumMod val="40000"/>
                    <a:lumOff val="60000"/>
                  </a:schemeClr>
                </a:solidFill>
              </a:rPr>
              <a:t>motorischen Teil , </a:t>
            </a:r>
            <a:r>
              <a:rPr lang="en-US" sz="1200" dirty="0">
                <a:solidFill>
                  <a:schemeClr val="accent1">
                    <a:lumMod val="40000"/>
                    <a:lumOff val="60000"/>
                  </a:schemeClr>
                </a:solidFill>
              </a:rPr>
              <a:t>bestehend aus efferenten Nerven und dem Effektor-Endorgan, sowie ein </a:t>
            </a:r>
            <a:r>
              <a:rPr lang="en-US" sz="1200" i="1" dirty="0">
                <a:solidFill>
                  <a:schemeClr val="accent1">
                    <a:lumMod val="40000"/>
                    <a:lumOff val="60000"/>
                  </a:schemeClr>
                </a:solidFill>
              </a:rPr>
              <a:t> Integrationszentrum im ZNS , </a:t>
            </a:r>
            <a:r>
              <a:rPr lang="en-US" sz="1200" dirty="0">
                <a:solidFill>
                  <a:schemeClr val="accent1">
                    <a:lumMod val="40000"/>
                    <a:lumOff val="60000"/>
                  </a:schemeClr>
                </a:solidFill>
              </a:rPr>
              <a:t>das den afferenten und den efferenten Teil miteinander verbindet. 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bringen. Diese Nerven bilden Synapsen mit motorischen Einheiten in den Muskeln, die dazu führen, dass Sie einen Fluch ausstoßen. (Ach ja, sie bilden auch Synapsen mit den Muskeln, die Ihre Hand vom Herd zurückziehen.) </a:t>
            </a:r>
          </a:p>
        </p:txBody>
      </p:sp>
      <p:sp>
        <p:nvSpPr>
          <p:cNvPr id="25" name="Rectangle 24">
            <a:extLst>
              <a:ext uri="{FF2B5EF4-FFF2-40B4-BE49-F238E27FC236}">
                <a16:creationId xmlns:a16="http://schemas.microsoft.com/office/drawing/2014/main" id="{40B8DAC1-0D5A-C69D-88A9-9A7ECFCD7278}"/>
              </a:ext>
            </a:extLst>
          </p:cNvPr>
          <p:cNvSpPr/>
          <p:nvPr/>
        </p:nvSpPr>
        <p:spPr>
          <a:xfrm>
            <a:off x="7572587" y="3935897"/>
            <a:ext cx="1134090" cy="233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Worte</a:t>
            </a:r>
          </a:p>
        </p:txBody>
      </p:sp>
      <p:sp>
        <p:nvSpPr>
          <p:cNvPr id="28" name="Rectangle 27">
            <a:extLst>
              <a:ext uri="{FF2B5EF4-FFF2-40B4-BE49-F238E27FC236}">
                <a16:creationId xmlns:a16="http://schemas.microsoft.com/office/drawing/2014/main" id="{01676F3D-81DC-3F1E-3C4C-B40A9B1E2DB3}"/>
              </a:ext>
            </a:extLst>
          </p:cNvPr>
          <p:cNvSpPr/>
          <p:nvPr/>
        </p:nvSpPr>
        <p:spPr>
          <a:xfrm>
            <a:off x="1085069" y="1807820"/>
            <a:ext cx="1503806" cy="3172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Worte</a:t>
            </a:r>
          </a:p>
        </p:txBody>
      </p:sp>
    </p:spTree>
    <p:extLst>
      <p:ext uri="{BB962C8B-B14F-4D97-AF65-F5344CB8AC3E}">
        <p14:creationId xmlns:p14="http://schemas.microsoft.com/office/powerpoint/2010/main" val="4275365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78</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7" name="TextBox 6">
            <a:extLst>
              <a:ext uri="{FF2B5EF4-FFF2-40B4-BE49-F238E27FC236}">
                <a16:creationId xmlns:a16="http://schemas.microsoft.com/office/drawing/2014/main" id="{6C1435FF-6CB1-8D43-BA00-101E4E283F1E}"/>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t>Sensorischer Teil</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t>Afferente Nerven</a:t>
            </a:r>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Können Sie das für mich näher erläutern?</a:t>
            </a:r>
          </a:p>
          <a:p>
            <a:r>
              <a:rPr lang="en-US" sz="1200" dirty="0"/>
              <a:t>Die LFU ist eng mit einem </a:t>
            </a:r>
            <a:r>
              <a:rPr lang="en-US" sz="1200" b="1" dirty="0"/>
              <a:t>Reflexbogen</a:t>
            </a:r>
            <a:r>
              <a:rPr lang="en-US" sz="1200" dirty="0"/>
              <a:t> vergleichbar. Erinnern Sie sich daran, dass ein Reflexbogen drei Komponenten hat: einen </a:t>
            </a:r>
            <a:r>
              <a:rPr lang="en-US" sz="1200" i="1" dirty="0"/>
              <a:t>sensorischen Teil, </a:t>
            </a:r>
            <a:r>
              <a:rPr lang="en-US" sz="1200" dirty="0"/>
              <a:t>bestehend aus sensorischen Rezeptoren und afferenten Nerven</a:t>
            </a:r>
            <a:r>
              <a:rPr lang="en-US" sz="1200" dirty="0">
                <a:solidFill>
                  <a:schemeClr val="accent1">
                    <a:lumMod val="40000"/>
                    <a:lumOff val="60000"/>
                  </a:schemeClr>
                </a:solidFill>
              </a:rPr>
              <a:t>, einen </a:t>
            </a:r>
            <a:r>
              <a:rPr lang="en-US" sz="1200" i="1" dirty="0">
                <a:solidFill>
                  <a:schemeClr val="accent1">
                    <a:lumMod val="40000"/>
                    <a:lumOff val="60000"/>
                  </a:schemeClr>
                </a:solidFill>
              </a:rPr>
              <a:t>motorischen Teil, </a:t>
            </a:r>
            <a:r>
              <a:rPr lang="en-US" sz="1200" dirty="0">
                <a:solidFill>
                  <a:schemeClr val="accent1">
                    <a:lumMod val="40000"/>
                    <a:lumOff val="60000"/>
                  </a:schemeClr>
                </a:solidFill>
              </a:rPr>
              <a:t>bestehend aus efferenten Nerven und dem Effektor-Endorgan, sowie ein </a:t>
            </a:r>
            <a:r>
              <a:rPr lang="en-US" sz="1200" i="1" dirty="0">
                <a:solidFill>
                  <a:schemeClr val="accent1">
                    <a:lumMod val="40000"/>
                    <a:lumOff val="60000"/>
                  </a:schemeClr>
                </a:solidFill>
              </a:rPr>
              <a:t>Integrationszentrum im Zentralnervensystem, </a:t>
            </a:r>
            <a:r>
              <a:rPr lang="en-US" sz="1200" dirty="0">
                <a:solidFill>
                  <a:schemeClr val="accent1">
                    <a:lumMod val="40000"/>
                    <a:lumOff val="60000"/>
                  </a:schemeClr>
                </a:solidFill>
              </a:rPr>
              <a:t>das den afferenten und den efferenten Teil miteinander verbindet. 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anregen. Diese Nerven bilden Synapsen mit motorischen Einheiten in den Muskeln, die dazu führen, dass Sie einen Fluch ausstoßen. (Ach ja, sie bilden auch Synapsen mit den Muskeln, die Ihre Hand vom Herd zurückziehen.) </a:t>
            </a:r>
          </a:p>
        </p:txBody>
      </p:sp>
    </p:spTree>
    <p:extLst>
      <p:ext uri="{BB962C8B-B14F-4D97-AF65-F5344CB8AC3E}">
        <p14:creationId xmlns:p14="http://schemas.microsoft.com/office/powerpoint/2010/main" val="35328768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79</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8" name="TextBox 7">
            <a:extLst>
              <a:ext uri="{FF2B5EF4-FFF2-40B4-BE49-F238E27FC236}">
                <a16:creationId xmlns:a16="http://schemas.microsoft.com/office/drawing/2014/main" id="{D53C1FA6-B715-6F12-8420-5243D5FA17B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t>Motorischer Teil</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t>Afferente</a:t>
            </a:r>
            <a:r>
              <a:rPr lang="en-US" sz="1200" b="1" dirty="0"/>
              <a:t> </a:t>
            </a:r>
            <a:r>
              <a:rPr lang="en-US" sz="1200" b="1" dirty="0" err="1"/>
              <a:t>Nerven</a:t>
            </a:r>
            <a:endParaRPr lang="en-US" sz="1200" b="1" dirty="0"/>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0733B227-90C8-29CB-EC37-9910A83BD777}"/>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t>Efferente Nerven</a:t>
            </a:r>
          </a:p>
        </p:txBody>
      </p:sp>
      <p:sp>
        <p:nvSpPr>
          <p:cNvPr id="14" name="TextBox 13">
            <a:extLst>
              <a:ext uri="{FF2B5EF4-FFF2-40B4-BE49-F238E27FC236}">
                <a16:creationId xmlns:a16="http://schemas.microsoft.com/office/drawing/2014/main" id="{6159C9EA-92ED-D0A5-7F5E-A8154964AB13}"/>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t>Effektoren</a:t>
            </a:r>
          </a:p>
        </p:txBody>
      </p:sp>
      <p:sp>
        <p:nvSpPr>
          <p:cNvPr id="15" name="Left Brace 14">
            <a:extLst>
              <a:ext uri="{FF2B5EF4-FFF2-40B4-BE49-F238E27FC236}">
                <a16:creationId xmlns:a16="http://schemas.microsoft.com/office/drawing/2014/main" id="{2F2CADED-0518-46F2-A734-12075E21D19C}"/>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Könnten Sie das für mich näher erläutern?</a:t>
            </a:r>
          </a:p>
          <a:p>
            <a:r>
              <a:rPr lang="en-US" sz="1200" dirty="0"/>
              <a:t>Die LFU ist eng mit einem </a:t>
            </a:r>
            <a:r>
              <a:rPr lang="en-US" sz="1200" b="1" dirty="0"/>
              <a:t>Reflexbogen</a:t>
            </a:r>
            <a:r>
              <a:rPr lang="en-US" sz="1200" dirty="0"/>
              <a:t> vergleichbar. Erinnern Sie sich daran, dass ein Reflexbogen drei Komponenten hat: einen </a:t>
            </a:r>
            <a:r>
              <a:rPr lang="en-US" sz="1200" i="1" dirty="0"/>
              <a:t>sensorischen Teil, </a:t>
            </a:r>
            <a:r>
              <a:rPr lang="en-US" sz="1200" dirty="0"/>
              <a:t>bestehend aus Sinnesrezeptoren und afferenten Nerven, </a:t>
            </a:r>
            <a:r>
              <a:rPr lang="en-US" sz="1200" dirty="0">
                <a:solidFill>
                  <a:srgbClr val="0000FF"/>
                </a:solidFill>
              </a:rPr>
              <a:t>einen </a:t>
            </a:r>
            <a:r>
              <a:rPr lang="en-US" sz="1200" i="1" dirty="0">
                <a:solidFill>
                  <a:srgbClr val="0000FF"/>
                </a:solidFill>
              </a:rPr>
              <a:t>motorischen Teil, </a:t>
            </a:r>
            <a:r>
              <a:rPr lang="en-US" sz="1200" dirty="0">
                <a:solidFill>
                  <a:srgbClr val="0000FF"/>
                </a:solidFill>
              </a:rPr>
              <a:t>bestehend aus efferenten Nerven und dem Effektor-Endorgan</a:t>
            </a:r>
            <a:r>
              <a:rPr lang="en-US" sz="1200" dirty="0">
                <a:solidFill>
                  <a:schemeClr val="accent1">
                    <a:lumMod val="40000"/>
                    <a:lumOff val="60000"/>
                  </a:schemeClr>
                </a:solidFill>
              </a:rPr>
              <a:t>, sowie ein </a:t>
            </a:r>
            <a:r>
              <a:rPr lang="en-US" sz="1200" i="1" dirty="0">
                <a:solidFill>
                  <a:schemeClr val="accent1">
                    <a:lumMod val="40000"/>
                    <a:lumOff val="60000"/>
                  </a:schemeClr>
                </a:solidFill>
              </a:rPr>
              <a:t>Integrationszentrum im Zentralnervensystem, </a:t>
            </a:r>
            <a:r>
              <a:rPr lang="en-US" sz="1200" dirty="0">
                <a:solidFill>
                  <a:schemeClr val="accent1">
                    <a:lumMod val="40000"/>
                    <a:lumOff val="60000"/>
                  </a:schemeClr>
                </a:solidFill>
              </a:rPr>
              <a:t>das den afferenten und den efferenten Teil miteinander verbindet. 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bringen. Diese Nerven bilden Synapsen mit motorischen Einheiten in den Muskeln, die dazu führen, dass Sie einen Fluch ausstoßen. (Ach ja, sie bilden auch Synapsen mit den Muskeln, die Ihre Hand vom Herd zurückziehen.) </a:t>
            </a:r>
          </a:p>
        </p:txBody>
      </p:sp>
      <p:sp>
        <p:nvSpPr>
          <p:cNvPr id="26" name="Rectangle 25">
            <a:extLst>
              <a:ext uri="{FF2B5EF4-FFF2-40B4-BE49-F238E27FC236}">
                <a16:creationId xmlns:a16="http://schemas.microsoft.com/office/drawing/2014/main" id="{F74DEBD9-886A-8BFE-D832-2852E8F2B76F}"/>
              </a:ext>
            </a:extLst>
          </p:cNvPr>
          <p:cNvSpPr/>
          <p:nvPr/>
        </p:nvSpPr>
        <p:spPr>
          <a:xfrm>
            <a:off x="5555483" y="4099261"/>
            <a:ext cx="1231485" cy="233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Worte</a:t>
            </a:r>
          </a:p>
        </p:txBody>
      </p:sp>
      <p:sp>
        <p:nvSpPr>
          <p:cNvPr id="29" name="Rectangle 28">
            <a:extLst>
              <a:ext uri="{FF2B5EF4-FFF2-40B4-BE49-F238E27FC236}">
                <a16:creationId xmlns:a16="http://schemas.microsoft.com/office/drawing/2014/main" id="{ADF10AC1-DCAA-6B9A-420B-2DC95CC0705F}"/>
              </a:ext>
            </a:extLst>
          </p:cNvPr>
          <p:cNvSpPr/>
          <p:nvPr/>
        </p:nvSpPr>
        <p:spPr>
          <a:xfrm>
            <a:off x="6621626" y="1783595"/>
            <a:ext cx="1503806" cy="3172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Worte</a:t>
            </a:r>
          </a:p>
        </p:txBody>
      </p:sp>
      <p:sp>
        <p:nvSpPr>
          <p:cNvPr id="3" name="TextBox 2">
            <a:extLst>
              <a:ext uri="{FF2B5EF4-FFF2-40B4-BE49-F238E27FC236}">
                <a16:creationId xmlns:a16="http://schemas.microsoft.com/office/drawing/2014/main" id="{020CABC7-2639-3FDB-8411-4125354DCE1D}"/>
              </a:ext>
            </a:extLst>
          </p:cNvPr>
          <p:cNvSpPr txBox="1"/>
          <p:nvPr/>
        </p:nvSpPr>
        <p:spPr>
          <a:xfrm>
            <a:off x="972377" y="1740955"/>
            <a:ext cx="1667444" cy="210314"/>
          </a:xfrm>
          <a:prstGeom prst="rect">
            <a:avLst/>
          </a:prstGeom>
          <a:noFill/>
        </p:spPr>
        <p:txBody>
          <a:bodyPr wrap="square" lIns="25400" tIns="12700" rIns="25400" bIns="12700" rtlCol="0">
            <a:spAutoFit/>
          </a:bodyPr>
          <a:lstStyle/>
          <a:p>
            <a:pPr algn="ctr"/>
            <a:r>
              <a:rPr lang="en-US" sz="1200" dirty="0" err="1"/>
              <a:t>Sensorischer</a:t>
            </a:r>
            <a:r>
              <a:rPr lang="en-US" sz="1200" dirty="0"/>
              <a:t> </a:t>
            </a:r>
            <a:r>
              <a:rPr lang="en-US" sz="1200" dirty="0" err="1"/>
              <a:t>Teil</a:t>
            </a:r>
            <a:endParaRPr lang="en-US" sz="1200" dirty="0"/>
          </a:p>
        </p:txBody>
      </p:sp>
    </p:spTree>
    <p:extLst>
      <p:ext uri="{BB962C8B-B14F-4D97-AF65-F5344CB8AC3E}">
        <p14:creationId xmlns:p14="http://schemas.microsoft.com/office/powerpoint/2010/main" val="2148374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a:t>
            </a:fld>
            <a:endParaRPr lang="en-US" alt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rgbClr val="0000FF"/>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rgbClr val="0000FF"/>
                </a:solidFill>
              </a:rPr>
              <a:t>Ja, das tun sie</a:t>
            </a:r>
          </a:p>
          <a:p>
            <a:endParaRPr lang="en-US" sz="1600" i="1" dirty="0">
              <a:solidFill>
                <a:srgbClr val="0000FF"/>
              </a:solidFill>
            </a:endParaRPr>
          </a:p>
          <a:p>
            <a:r>
              <a:rPr lang="en-US" sz="1200" i="1" dirty="0">
                <a:solidFill>
                  <a:srgbClr val="0000FF"/>
                </a:solidFill>
              </a:rPr>
              <a:t>Unter welchem Oberbegriff sind die nicht-Haupttränendrüsen bekannt?</a:t>
            </a:r>
          </a:p>
          <a:p>
            <a:r>
              <a:rPr lang="en-US" sz="1200" dirty="0">
                <a:solidFill>
                  <a:srgbClr val="0000FF"/>
                </a:solidFill>
              </a:rPr>
              <a:t>Die  akzessorischen  Tränendrüsen</a:t>
            </a:r>
          </a:p>
          <a:p>
            <a:endParaRPr lang="en-US" sz="1600" i="1" dirty="0">
              <a:solidFill>
                <a:srgbClr val="0000FF"/>
              </a:solidFill>
            </a:endParaRPr>
          </a:p>
          <a:p>
            <a:r>
              <a:rPr lang="en-US" sz="1200" i="1" dirty="0">
                <a:solidFill>
                  <a:srgbClr val="0000FF"/>
                </a:solidFill>
              </a:rPr>
              <a:t>Wie viele akzessorische Tränendrüsen gibt es?</a:t>
            </a:r>
          </a:p>
          <a:p>
            <a:r>
              <a:rPr lang="en-US" sz="1200" dirty="0">
                <a:solidFill>
                  <a:srgbClr val="0000FF"/>
                </a:solidFill>
              </a:rPr>
              <a:t>Zwei </a:t>
            </a:r>
          </a:p>
        </p:txBody>
      </p:sp>
    </p:spTree>
    <p:extLst>
      <p:ext uri="{BB962C8B-B14F-4D97-AF65-F5344CB8AC3E}">
        <p14:creationId xmlns:p14="http://schemas.microsoft.com/office/powerpoint/2010/main" val="38282036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80</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8" name="TextBox 7">
            <a:extLst>
              <a:ext uri="{FF2B5EF4-FFF2-40B4-BE49-F238E27FC236}">
                <a16:creationId xmlns:a16="http://schemas.microsoft.com/office/drawing/2014/main" id="{D53C1FA6-B715-6F12-8420-5243D5FA17B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t>Motorischer Teil</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t>Afferente</a:t>
            </a:r>
            <a:r>
              <a:rPr lang="en-US" sz="1200" b="1" dirty="0"/>
              <a:t> </a:t>
            </a:r>
            <a:r>
              <a:rPr lang="en-US" sz="1200" b="1" dirty="0" err="1"/>
              <a:t>Nerven</a:t>
            </a:r>
            <a:endParaRPr lang="en-US" sz="1200" b="1" dirty="0"/>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0733B227-90C8-29CB-EC37-9910A83BD777}"/>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t>Efferente Nerven</a:t>
            </a:r>
          </a:p>
        </p:txBody>
      </p:sp>
      <p:sp>
        <p:nvSpPr>
          <p:cNvPr id="14" name="TextBox 13">
            <a:extLst>
              <a:ext uri="{FF2B5EF4-FFF2-40B4-BE49-F238E27FC236}">
                <a16:creationId xmlns:a16="http://schemas.microsoft.com/office/drawing/2014/main" id="{6159C9EA-92ED-D0A5-7F5E-A8154964AB13}"/>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t>Effektoren</a:t>
            </a:r>
          </a:p>
        </p:txBody>
      </p:sp>
      <p:sp>
        <p:nvSpPr>
          <p:cNvPr id="15" name="Left Brace 14">
            <a:extLst>
              <a:ext uri="{FF2B5EF4-FFF2-40B4-BE49-F238E27FC236}">
                <a16:creationId xmlns:a16="http://schemas.microsoft.com/office/drawing/2014/main" id="{2F2CADED-0518-46F2-A734-12075E21D19C}"/>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Könnten Sie das für mich näher erläutern?</a:t>
            </a:r>
          </a:p>
          <a:p>
            <a:r>
              <a:rPr lang="en-US" sz="1200" dirty="0"/>
              <a:t>Die LFU ist eng mit einem </a:t>
            </a:r>
            <a:r>
              <a:rPr lang="en-US" sz="1200" b="1" dirty="0"/>
              <a:t>Reflexbogen</a:t>
            </a:r>
            <a:r>
              <a:rPr lang="en-US" sz="1200" dirty="0"/>
              <a:t> vergleichbar. Erinnern Sie sich daran, dass ein Reflexbogen drei Komponenten hat: einen </a:t>
            </a:r>
            <a:r>
              <a:rPr lang="en-US" sz="1200" i="1" dirty="0"/>
              <a:t>sensorischen Teil, </a:t>
            </a:r>
            <a:r>
              <a:rPr lang="en-US" sz="1200" dirty="0"/>
              <a:t>bestehend aus Sinnesrezeptoren und afferenten Nerven, </a:t>
            </a:r>
            <a:r>
              <a:rPr lang="en-US" sz="1200" dirty="0">
                <a:solidFill>
                  <a:srgbClr val="0000FF"/>
                </a:solidFill>
              </a:rPr>
              <a:t>einen </a:t>
            </a:r>
            <a:r>
              <a:rPr lang="en-US" sz="1200" i="1" dirty="0">
                <a:solidFill>
                  <a:srgbClr val="0000FF"/>
                </a:solidFill>
              </a:rPr>
              <a:t>motorischen Teil, </a:t>
            </a:r>
            <a:r>
              <a:rPr lang="en-US" sz="1200" dirty="0">
                <a:solidFill>
                  <a:srgbClr val="0000FF"/>
                </a:solidFill>
              </a:rPr>
              <a:t>bestehend aus efferenten Nerven und dem Effektor-Endorgan</a:t>
            </a:r>
            <a:r>
              <a:rPr lang="en-US" sz="1200" dirty="0">
                <a:solidFill>
                  <a:schemeClr val="accent1">
                    <a:lumMod val="40000"/>
                    <a:lumOff val="60000"/>
                  </a:schemeClr>
                </a:solidFill>
              </a:rPr>
              <a:t>, sowie ein </a:t>
            </a:r>
            <a:r>
              <a:rPr lang="en-US" sz="1200" i="1" dirty="0">
                <a:solidFill>
                  <a:schemeClr val="accent1">
                    <a:lumMod val="40000"/>
                    <a:lumOff val="60000"/>
                  </a:schemeClr>
                </a:solidFill>
              </a:rPr>
              <a:t>Integrationszentrum im Zentralnervensystem, </a:t>
            </a:r>
            <a:r>
              <a:rPr lang="en-US" sz="1200" dirty="0">
                <a:solidFill>
                  <a:schemeClr val="accent1">
                    <a:lumMod val="40000"/>
                    <a:lumOff val="60000"/>
                  </a:schemeClr>
                </a:solidFill>
              </a:rPr>
              <a:t>das den afferenten und den efferenten Teil miteinander verbindet. 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bringen. Diese Nerven bilden Synapsen mit motorischen Einheiten in den Muskeln, die dazu führen, dass Sie einen Fluch ausstoßen. (Ach ja, sie bilden auch Synapsen mit den Muskeln, die Ihre Hand vom Herd zurückziehen.) </a:t>
            </a:r>
          </a:p>
        </p:txBody>
      </p:sp>
      <p:sp>
        <p:nvSpPr>
          <p:cNvPr id="3" name="TextBox 2">
            <a:extLst>
              <a:ext uri="{FF2B5EF4-FFF2-40B4-BE49-F238E27FC236}">
                <a16:creationId xmlns:a16="http://schemas.microsoft.com/office/drawing/2014/main" id="{6A9B3C99-489E-644B-49B8-9C315145EDA4}"/>
              </a:ext>
            </a:extLst>
          </p:cNvPr>
          <p:cNvSpPr txBox="1"/>
          <p:nvPr/>
        </p:nvSpPr>
        <p:spPr>
          <a:xfrm>
            <a:off x="972377" y="1740955"/>
            <a:ext cx="1667444" cy="210314"/>
          </a:xfrm>
          <a:prstGeom prst="rect">
            <a:avLst/>
          </a:prstGeom>
          <a:noFill/>
        </p:spPr>
        <p:txBody>
          <a:bodyPr wrap="square" lIns="25400" tIns="12700" rIns="25400" bIns="12700" rtlCol="0">
            <a:spAutoFit/>
          </a:bodyPr>
          <a:lstStyle/>
          <a:p>
            <a:pPr algn="ctr"/>
            <a:r>
              <a:rPr lang="en-US" sz="1200" dirty="0" err="1"/>
              <a:t>Sensorischer</a:t>
            </a:r>
            <a:r>
              <a:rPr lang="en-US" sz="1200" dirty="0"/>
              <a:t> </a:t>
            </a:r>
            <a:r>
              <a:rPr lang="en-US" sz="1200" dirty="0" err="1"/>
              <a:t>Teil</a:t>
            </a:r>
            <a:endParaRPr lang="en-US" sz="1200" dirty="0"/>
          </a:p>
        </p:txBody>
      </p:sp>
    </p:spTree>
    <p:extLst>
      <p:ext uri="{BB962C8B-B14F-4D97-AF65-F5344CB8AC3E}">
        <p14:creationId xmlns:p14="http://schemas.microsoft.com/office/powerpoint/2010/main" val="26928657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81</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7" name="TextBox 6">
            <a:extLst>
              <a:ext uri="{FF2B5EF4-FFF2-40B4-BE49-F238E27FC236}">
                <a16:creationId xmlns:a16="http://schemas.microsoft.com/office/drawing/2014/main" id="{6C1435FF-6CB1-8D43-BA00-101E4E283F1E}"/>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t>Sensorischer Teil</a:t>
            </a:r>
          </a:p>
        </p:txBody>
      </p:sp>
      <p:sp>
        <p:nvSpPr>
          <p:cNvPr id="8" name="TextBox 7">
            <a:extLst>
              <a:ext uri="{FF2B5EF4-FFF2-40B4-BE49-F238E27FC236}">
                <a16:creationId xmlns:a16="http://schemas.microsoft.com/office/drawing/2014/main" id="{D53C1FA6-B715-6F12-8420-5243D5FA17B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t>Motorischer Teil</a:t>
            </a:r>
          </a:p>
        </p:txBody>
      </p:sp>
      <p:sp>
        <p:nvSpPr>
          <p:cNvPr id="9" name="TextBox 8">
            <a:extLst>
              <a:ext uri="{FF2B5EF4-FFF2-40B4-BE49-F238E27FC236}">
                <a16:creationId xmlns:a16="http://schemas.microsoft.com/office/drawing/2014/main" id="{32E69516-C086-7EAD-C641-F5B1C2AB7C04}"/>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t>Integrationszentrum des ZNS</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t>Afferente</a:t>
            </a:r>
            <a:r>
              <a:rPr lang="en-US" sz="1200" b="1" dirty="0"/>
              <a:t> </a:t>
            </a:r>
            <a:r>
              <a:rPr lang="en-US" sz="1200" b="1" dirty="0" err="1"/>
              <a:t>Nerven</a:t>
            </a:r>
            <a:endParaRPr lang="en-US" sz="1200" b="1" dirty="0"/>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0733B227-90C8-29CB-EC37-9910A83BD777}"/>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t>Efferente Nerven</a:t>
            </a:r>
          </a:p>
        </p:txBody>
      </p:sp>
      <p:sp>
        <p:nvSpPr>
          <p:cNvPr id="14" name="TextBox 13">
            <a:extLst>
              <a:ext uri="{FF2B5EF4-FFF2-40B4-BE49-F238E27FC236}">
                <a16:creationId xmlns:a16="http://schemas.microsoft.com/office/drawing/2014/main" id="{6159C9EA-92ED-D0A5-7F5E-A8154964AB13}"/>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t>Effektoren</a:t>
            </a:r>
          </a:p>
        </p:txBody>
      </p:sp>
      <p:sp>
        <p:nvSpPr>
          <p:cNvPr id="15" name="Left Brace 14">
            <a:extLst>
              <a:ext uri="{FF2B5EF4-FFF2-40B4-BE49-F238E27FC236}">
                <a16:creationId xmlns:a16="http://schemas.microsoft.com/office/drawing/2014/main" id="{2F2CADED-0518-46F2-A734-12075E21D19C}"/>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Arrow: Right 15">
            <a:extLst>
              <a:ext uri="{FF2B5EF4-FFF2-40B4-BE49-F238E27FC236}">
                <a16:creationId xmlns:a16="http://schemas.microsoft.com/office/drawing/2014/main" id="{7750ED39-6230-8A0D-E945-6E4C52484EFD}"/>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2085C888-E8BC-9BD3-9A8E-CEFF989F67C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Könnten Sie das für mich näher erläutern?</a:t>
            </a:r>
          </a:p>
          <a:p>
            <a:r>
              <a:rPr lang="en-US" sz="1200" dirty="0"/>
              <a:t>Die LFU ist eng mit einem </a:t>
            </a:r>
            <a:r>
              <a:rPr lang="en-US" sz="1200" b="1" dirty="0"/>
              <a:t>Reflexbogen</a:t>
            </a:r>
            <a:r>
              <a:rPr lang="en-US" sz="1200" dirty="0"/>
              <a:t> vergleichbar. Erinnern Sie sich daran, dass ein Reflexbogen drei Komponenten hat: einen </a:t>
            </a:r>
            <a:r>
              <a:rPr lang="en-US" sz="1200" i="1" dirty="0"/>
              <a:t>sensorischen Teil, </a:t>
            </a:r>
            <a:r>
              <a:rPr lang="en-US" sz="1200" dirty="0"/>
              <a:t>bestehend aus Sinnesrezeptoren und afferenten Nerven, </a:t>
            </a:r>
            <a:r>
              <a:rPr lang="en-US" sz="1200" dirty="0">
                <a:solidFill>
                  <a:srgbClr val="0000FF"/>
                </a:solidFill>
              </a:rPr>
              <a:t>einen </a:t>
            </a:r>
            <a:r>
              <a:rPr lang="en-US" sz="1200" i="1" dirty="0">
                <a:solidFill>
                  <a:srgbClr val="0000FF"/>
                </a:solidFill>
              </a:rPr>
              <a:t>motorischen Teil, </a:t>
            </a:r>
            <a:r>
              <a:rPr lang="en-US" sz="1200" dirty="0">
                <a:solidFill>
                  <a:srgbClr val="0000FF"/>
                </a:solidFill>
              </a:rPr>
              <a:t>bestehend aus efferenten Nerven und dem Effektor-Endorgan, </a:t>
            </a:r>
            <a:r>
              <a:rPr lang="en-US" sz="1200" dirty="0"/>
              <a:t>sowie ein </a:t>
            </a:r>
            <a:r>
              <a:rPr lang="en-US" sz="1200" i="1" dirty="0"/>
              <a:t>Integrationszentrum im Zentralnervensystem, </a:t>
            </a:r>
            <a:r>
              <a:rPr lang="en-US" sz="1200" dirty="0"/>
              <a:t>das den afferenten und den efferenten Teil miteinander verbindet. </a:t>
            </a:r>
            <a:r>
              <a:rPr lang="en-US" sz="1200" dirty="0">
                <a:solidFill>
                  <a:schemeClr val="accent1">
                    <a:lumMod val="40000"/>
                    <a:lumOff val="60000"/>
                  </a:schemeClr>
                </a:solidFill>
              </a:rPr>
              <a:t>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bringen. Diese Nerven bilden Synapsen mit motorischen Einheiten in den Muskeln, die dazu führen, dass Sie einen Fluch ausstoßen. (Ach ja, sie bilden auch Synapsen mit den Muskeln, die Ihre Hand vom Herd zurückziehen.) </a:t>
            </a:r>
          </a:p>
        </p:txBody>
      </p:sp>
      <p:sp>
        <p:nvSpPr>
          <p:cNvPr id="27" name="Rectangle 26">
            <a:extLst>
              <a:ext uri="{FF2B5EF4-FFF2-40B4-BE49-F238E27FC236}">
                <a16:creationId xmlns:a16="http://schemas.microsoft.com/office/drawing/2014/main" id="{ED230FA3-C308-6432-EA3D-5899237DBE57}"/>
              </a:ext>
            </a:extLst>
          </p:cNvPr>
          <p:cNvSpPr/>
          <p:nvPr/>
        </p:nvSpPr>
        <p:spPr>
          <a:xfrm>
            <a:off x="2702755" y="4253793"/>
            <a:ext cx="3056526" cy="207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
        <p:nvSpPr>
          <p:cNvPr id="30" name="Rectangle 29">
            <a:extLst>
              <a:ext uri="{FF2B5EF4-FFF2-40B4-BE49-F238E27FC236}">
                <a16:creationId xmlns:a16="http://schemas.microsoft.com/office/drawing/2014/main" id="{7685B7E1-3A2B-FE6F-1981-F71357497794}"/>
              </a:ext>
            </a:extLst>
          </p:cNvPr>
          <p:cNvSpPr/>
          <p:nvPr/>
        </p:nvSpPr>
        <p:spPr>
          <a:xfrm>
            <a:off x="3825182" y="1521150"/>
            <a:ext cx="1497331" cy="837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abb. + zwei Wörter</a:t>
            </a:r>
          </a:p>
        </p:txBody>
      </p:sp>
    </p:spTree>
    <p:extLst>
      <p:ext uri="{BB962C8B-B14F-4D97-AF65-F5344CB8AC3E}">
        <p14:creationId xmlns:p14="http://schemas.microsoft.com/office/powerpoint/2010/main" val="39391690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82</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7" name="TextBox 6">
            <a:extLst>
              <a:ext uri="{FF2B5EF4-FFF2-40B4-BE49-F238E27FC236}">
                <a16:creationId xmlns:a16="http://schemas.microsoft.com/office/drawing/2014/main" id="{6C1435FF-6CB1-8D43-BA00-101E4E283F1E}"/>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t>Sensorischer Teil</a:t>
            </a:r>
          </a:p>
        </p:txBody>
      </p:sp>
      <p:sp>
        <p:nvSpPr>
          <p:cNvPr id="8" name="TextBox 7">
            <a:extLst>
              <a:ext uri="{FF2B5EF4-FFF2-40B4-BE49-F238E27FC236}">
                <a16:creationId xmlns:a16="http://schemas.microsoft.com/office/drawing/2014/main" id="{D53C1FA6-B715-6F12-8420-5243D5FA17B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t>Motorischer Teil</a:t>
            </a:r>
          </a:p>
        </p:txBody>
      </p:sp>
      <p:sp>
        <p:nvSpPr>
          <p:cNvPr id="9" name="TextBox 8">
            <a:extLst>
              <a:ext uri="{FF2B5EF4-FFF2-40B4-BE49-F238E27FC236}">
                <a16:creationId xmlns:a16="http://schemas.microsoft.com/office/drawing/2014/main" id="{32E69516-C086-7EAD-C641-F5B1C2AB7C04}"/>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t>Integrationszentrum des ZNS</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t>Afferente</a:t>
            </a:r>
            <a:r>
              <a:rPr lang="en-US" sz="1200" b="1" dirty="0"/>
              <a:t> </a:t>
            </a:r>
            <a:r>
              <a:rPr lang="en-US" sz="1200" b="1" dirty="0" err="1"/>
              <a:t>Nerven</a:t>
            </a:r>
            <a:endParaRPr lang="en-US" sz="1200" b="1" dirty="0"/>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0733B227-90C8-29CB-EC37-9910A83BD777}"/>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t>Efferente Nerven</a:t>
            </a:r>
          </a:p>
        </p:txBody>
      </p:sp>
      <p:sp>
        <p:nvSpPr>
          <p:cNvPr id="14" name="TextBox 13">
            <a:extLst>
              <a:ext uri="{FF2B5EF4-FFF2-40B4-BE49-F238E27FC236}">
                <a16:creationId xmlns:a16="http://schemas.microsoft.com/office/drawing/2014/main" id="{6159C9EA-92ED-D0A5-7F5E-A8154964AB13}"/>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t>Effektoren</a:t>
            </a:r>
          </a:p>
        </p:txBody>
      </p:sp>
      <p:sp>
        <p:nvSpPr>
          <p:cNvPr id="15" name="Left Brace 14">
            <a:extLst>
              <a:ext uri="{FF2B5EF4-FFF2-40B4-BE49-F238E27FC236}">
                <a16:creationId xmlns:a16="http://schemas.microsoft.com/office/drawing/2014/main" id="{2F2CADED-0518-46F2-A734-12075E21D19C}"/>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Arrow: Right 15">
            <a:extLst>
              <a:ext uri="{FF2B5EF4-FFF2-40B4-BE49-F238E27FC236}">
                <a16:creationId xmlns:a16="http://schemas.microsoft.com/office/drawing/2014/main" id="{7750ED39-6230-8A0D-E945-6E4C52484EFD}"/>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2085C888-E8BC-9BD3-9A8E-CEFF989F67C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815882"/>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Das ist ziemlich vage. Könnten Sie das für mich näher erläutern?</a:t>
            </a:r>
          </a:p>
          <a:p>
            <a:r>
              <a:rPr lang="en-US" sz="1200" dirty="0"/>
              <a:t>Die LFU ist eng mit einem </a:t>
            </a:r>
            <a:r>
              <a:rPr lang="en-US" sz="1200" b="1" dirty="0"/>
              <a:t>Reflexbogen</a:t>
            </a:r>
            <a:r>
              <a:rPr lang="en-US" sz="1200" dirty="0"/>
              <a:t> vergleichbar. Erinnern Sie sich daran, dass ein Reflexbogen drei Komponenten hat: einen </a:t>
            </a:r>
            <a:r>
              <a:rPr lang="en-US" sz="1200" i="1" dirty="0"/>
              <a:t>sensorischen Teil, </a:t>
            </a:r>
            <a:r>
              <a:rPr lang="en-US" sz="1200" dirty="0"/>
              <a:t>bestehend aus Sinnesrezeptoren und afferenten Nerven, </a:t>
            </a:r>
            <a:r>
              <a:rPr lang="en-US" sz="1200" dirty="0">
                <a:solidFill>
                  <a:srgbClr val="0000FF"/>
                </a:solidFill>
              </a:rPr>
              <a:t>einen </a:t>
            </a:r>
            <a:r>
              <a:rPr lang="en-US" sz="1200" i="1" dirty="0">
                <a:solidFill>
                  <a:srgbClr val="0000FF"/>
                </a:solidFill>
              </a:rPr>
              <a:t>motorischen Teil, </a:t>
            </a:r>
            <a:r>
              <a:rPr lang="en-US" sz="1200" dirty="0">
                <a:solidFill>
                  <a:srgbClr val="0000FF"/>
                </a:solidFill>
              </a:rPr>
              <a:t>bestehend aus efferenten Nerven und dem Effektor-Endorgan, </a:t>
            </a:r>
            <a:r>
              <a:rPr lang="en-US" sz="1200" dirty="0"/>
              <a:t>sowie ein </a:t>
            </a:r>
            <a:r>
              <a:rPr lang="en-US" sz="1200" i="1" dirty="0"/>
              <a:t>Integrationszentrum im Zentralnervensystem, </a:t>
            </a:r>
            <a:r>
              <a:rPr lang="en-US" sz="1200" dirty="0"/>
              <a:t>das den afferenten und den efferenten Teil miteinander verbindet. </a:t>
            </a:r>
            <a:r>
              <a:rPr lang="en-US" sz="1200" dirty="0">
                <a:solidFill>
                  <a:schemeClr val="accent1">
                    <a:lumMod val="40000"/>
                    <a:lumOff val="60000"/>
                  </a:schemeClr>
                </a:solidFill>
              </a:rPr>
              <a:t>Wenn Sie also Ihre Hand auf einen heißen Herd legen, werden Nozizeptoren in Ihrer Haut aktiviert, was wiederum dazu führt, dass die sensorischen Nerven, an die sie angeschlossen sind, feuern. Das Signal wird zum Rückenmark weitergeleitet, wo es Interneuronen stimuliert, die daraufhin die motorischen Nerven zum Feuern bringen. Diese Nerven bilden Synapsen mit motorischen Einheiten in den Muskeln, die dazu führen, dass Sie einen Fluch ausstoßen. (Ach ja, sie bilden auch Synapsen mit den Muskeln, die Ihre Hand vom Herd zurückziehen.) </a:t>
            </a:r>
          </a:p>
        </p:txBody>
      </p:sp>
    </p:spTree>
    <p:extLst>
      <p:ext uri="{BB962C8B-B14F-4D97-AF65-F5344CB8AC3E}">
        <p14:creationId xmlns:p14="http://schemas.microsoft.com/office/powerpoint/2010/main" val="25305469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373F5-FA8A-A598-B6AB-B4A129DD87BD}"/>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r>
              <a:rPr lang="en-US" sz="1200" b="0" i="0" dirty="0">
                <a:solidFill>
                  <a:schemeClr val="bg1">
                    <a:lumMod val="75000"/>
                  </a:schemeClr>
                </a:solidFill>
                <a:effectLst/>
                <a:latin typeface="Arial" panose="020B0604020202020204" pitchFamily="34" charset="0"/>
              </a:rPr>
              <a:t>Wenn die LFU gestört ist, kommt es zu DES.</a:t>
            </a:r>
            <a:endParaRPr lang="en-US" sz="1800" dirty="0">
              <a:solidFill>
                <a:schemeClr val="bg1">
                  <a:lumMod val="75000"/>
                </a:schemeClr>
              </a:solidFill>
            </a:endParaRPr>
          </a:p>
        </p:txBody>
      </p:sp>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83</a:t>
            </a:fld>
            <a:endParaRPr lang="en-US" altLang="en-US"/>
          </a:p>
        </p:txBody>
      </p:sp>
      <p:sp>
        <p:nvSpPr>
          <p:cNvPr id="5" name="TextBox 4">
            <a:extLst>
              <a:ext uri="{FF2B5EF4-FFF2-40B4-BE49-F238E27FC236}">
                <a16:creationId xmlns:a16="http://schemas.microsoft.com/office/drawing/2014/main" id="{03940EA6-ABA6-68B7-9C83-CA79058FAC7A}"/>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7" name="TextBox 6">
            <a:extLst>
              <a:ext uri="{FF2B5EF4-FFF2-40B4-BE49-F238E27FC236}">
                <a16:creationId xmlns:a16="http://schemas.microsoft.com/office/drawing/2014/main" id="{6C1435FF-6CB1-8D43-BA00-101E4E283F1E}"/>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t>Sensorischer Teil</a:t>
            </a:r>
          </a:p>
        </p:txBody>
      </p:sp>
      <p:sp>
        <p:nvSpPr>
          <p:cNvPr id="8" name="TextBox 7">
            <a:extLst>
              <a:ext uri="{FF2B5EF4-FFF2-40B4-BE49-F238E27FC236}">
                <a16:creationId xmlns:a16="http://schemas.microsoft.com/office/drawing/2014/main" id="{D53C1FA6-B715-6F12-8420-5243D5FA17B0}"/>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t>Motorischer Teil</a:t>
            </a:r>
          </a:p>
        </p:txBody>
      </p:sp>
      <p:sp>
        <p:nvSpPr>
          <p:cNvPr id="9" name="TextBox 8">
            <a:extLst>
              <a:ext uri="{FF2B5EF4-FFF2-40B4-BE49-F238E27FC236}">
                <a16:creationId xmlns:a16="http://schemas.microsoft.com/office/drawing/2014/main" id="{32E69516-C086-7EAD-C641-F5B1C2AB7C04}"/>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t>Integrationszentrum des ZNS</a:t>
            </a:r>
          </a:p>
        </p:txBody>
      </p:sp>
      <p:sp>
        <p:nvSpPr>
          <p:cNvPr id="10" name="TextBox 9">
            <a:extLst>
              <a:ext uri="{FF2B5EF4-FFF2-40B4-BE49-F238E27FC236}">
                <a16:creationId xmlns:a16="http://schemas.microsoft.com/office/drawing/2014/main" id="{4373A29A-B81D-56F2-886B-BDAC1B37D60C}"/>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t>Sensorische Rezeptoren</a:t>
            </a:r>
          </a:p>
        </p:txBody>
      </p:sp>
      <p:sp>
        <p:nvSpPr>
          <p:cNvPr id="11" name="TextBox 10">
            <a:extLst>
              <a:ext uri="{FF2B5EF4-FFF2-40B4-BE49-F238E27FC236}">
                <a16:creationId xmlns:a16="http://schemas.microsoft.com/office/drawing/2014/main" id="{ADE3D780-8D7E-02BF-BC12-18F0AED4AB6B}"/>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t>Afferente</a:t>
            </a:r>
            <a:r>
              <a:rPr lang="en-US" sz="1200" b="1" dirty="0"/>
              <a:t> </a:t>
            </a:r>
            <a:r>
              <a:rPr lang="en-US" sz="1200" b="1" dirty="0" err="1"/>
              <a:t>Nerven</a:t>
            </a:r>
            <a:endParaRPr lang="en-US" sz="1200" b="1" dirty="0"/>
          </a:p>
        </p:txBody>
      </p:sp>
      <p:sp>
        <p:nvSpPr>
          <p:cNvPr id="12" name="Left Brace 11">
            <a:extLst>
              <a:ext uri="{FF2B5EF4-FFF2-40B4-BE49-F238E27FC236}">
                <a16:creationId xmlns:a16="http://schemas.microsoft.com/office/drawing/2014/main" id="{795762C3-32E2-6F14-2653-5B8D3BAB4713}"/>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0733B227-90C8-29CB-EC37-9910A83BD777}"/>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t>Efferente Nerven</a:t>
            </a:r>
          </a:p>
        </p:txBody>
      </p:sp>
      <p:sp>
        <p:nvSpPr>
          <p:cNvPr id="14" name="TextBox 13">
            <a:extLst>
              <a:ext uri="{FF2B5EF4-FFF2-40B4-BE49-F238E27FC236}">
                <a16:creationId xmlns:a16="http://schemas.microsoft.com/office/drawing/2014/main" id="{6159C9EA-92ED-D0A5-7F5E-A8154964AB13}"/>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t>Effektoren</a:t>
            </a:r>
          </a:p>
        </p:txBody>
      </p:sp>
      <p:sp>
        <p:nvSpPr>
          <p:cNvPr id="15" name="Left Brace 14">
            <a:extLst>
              <a:ext uri="{FF2B5EF4-FFF2-40B4-BE49-F238E27FC236}">
                <a16:creationId xmlns:a16="http://schemas.microsoft.com/office/drawing/2014/main" id="{2F2CADED-0518-46F2-A734-12075E21D19C}"/>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Arrow: Right 15">
            <a:extLst>
              <a:ext uri="{FF2B5EF4-FFF2-40B4-BE49-F238E27FC236}">
                <a16:creationId xmlns:a16="http://schemas.microsoft.com/office/drawing/2014/main" id="{7750ED39-6230-8A0D-E945-6E4C52484EFD}"/>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2085C888-E8BC-9BD3-9A8E-CEFF989F67C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3A6D1AA-BA3A-5ABA-F16E-714CF3E7C56C}"/>
              </a:ext>
            </a:extLst>
          </p:cNvPr>
          <p:cNvSpPr txBox="1"/>
          <p:nvPr/>
        </p:nvSpPr>
        <p:spPr>
          <a:xfrm>
            <a:off x="46277" y="2968640"/>
            <a:ext cx="1729257" cy="296684"/>
          </a:xfrm>
          <a:prstGeom prst="rect">
            <a:avLst/>
          </a:prstGeom>
          <a:noFill/>
          <a:ln>
            <a:noFill/>
          </a:ln>
        </p:spPr>
        <p:txBody>
          <a:bodyPr wrap="square" lIns="25400" tIns="12700" rIns="25400" bIns="12700" rtlCol="0">
            <a:spAutoFit/>
          </a:bodyPr>
          <a:lstStyle/>
          <a:p>
            <a:pPr>
              <a:lnSpc>
                <a:spcPts val="1700"/>
              </a:lnSpc>
            </a:pPr>
            <a:r>
              <a:rPr lang="en-US" sz="1200" dirty="0">
                <a:solidFill>
                  <a:srgbClr val="0000FF"/>
                </a:solidFill>
              </a:rPr>
              <a:t>Haut-Nozizeptoren</a:t>
            </a:r>
          </a:p>
        </p:txBody>
      </p:sp>
      <p:sp>
        <p:nvSpPr>
          <p:cNvPr id="20" name="TextBox 19">
            <a:extLst>
              <a:ext uri="{FF2B5EF4-FFF2-40B4-BE49-F238E27FC236}">
                <a16:creationId xmlns:a16="http://schemas.microsoft.com/office/drawing/2014/main" id="{3975D6A7-2E13-AF54-E023-510FABA0B359}"/>
              </a:ext>
            </a:extLst>
          </p:cNvPr>
          <p:cNvSpPr txBox="1"/>
          <p:nvPr/>
        </p:nvSpPr>
        <p:spPr>
          <a:xfrm>
            <a:off x="3806435" y="2442726"/>
            <a:ext cx="1810177" cy="584775"/>
          </a:xfrm>
          <a:prstGeom prst="rect">
            <a:avLst/>
          </a:prstGeom>
          <a:noFill/>
        </p:spPr>
        <p:txBody>
          <a:bodyPr wrap="square" lIns="25400" tIns="12700" rIns="25400" bIns="12700" rtlCol="0">
            <a:spAutoFit/>
          </a:bodyPr>
          <a:lstStyle/>
          <a:p>
            <a:r>
              <a:rPr lang="en-US" sz="1200" b="1" dirty="0"/>
              <a:t>Rückenmark</a:t>
            </a:r>
            <a:endParaRPr lang="en-US" sz="1600" b="1" dirty="0"/>
          </a:p>
          <a:p>
            <a:r>
              <a:rPr lang="en-US" sz="1200" dirty="0">
                <a:solidFill>
                  <a:srgbClr val="0000FF"/>
                </a:solidFill>
              </a:rPr>
              <a:t>--Interneuronen</a:t>
            </a:r>
            <a:endParaRPr lang="en-US" sz="1600" dirty="0">
              <a:solidFill>
                <a:srgbClr val="0000FF"/>
              </a:solidFill>
            </a:endParaRPr>
          </a:p>
        </p:txBody>
      </p:sp>
      <p:sp>
        <p:nvSpPr>
          <p:cNvPr id="21" name="TextBox 20">
            <a:extLst>
              <a:ext uri="{FF2B5EF4-FFF2-40B4-BE49-F238E27FC236}">
                <a16:creationId xmlns:a16="http://schemas.microsoft.com/office/drawing/2014/main" id="{C65CD5B1-3E6F-5FC2-836C-D5211E78C699}"/>
              </a:ext>
            </a:extLst>
          </p:cNvPr>
          <p:cNvSpPr txBox="1"/>
          <p:nvPr/>
        </p:nvSpPr>
        <p:spPr>
          <a:xfrm>
            <a:off x="5643142" y="2937518"/>
            <a:ext cx="1810177" cy="528350"/>
          </a:xfrm>
          <a:prstGeom prst="rect">
            <a:avLst/>
          </a:prstGeom>
          <a:noFill/>
          <a:ln>
            <a:noFill/>
          </a:ln>
        </p:spPr>
        <p:txBody>
          <a:bodyPr wrap="square" lIns="25400" tIns="12700" rIns="25400" bIns="12700" rtlCol="0">
            <a:spAutoFit/>
          </a:bodyPr>
          <a:lstStyle/>
          <a:p>
            <a:pPr>
              <a:lnSpc>
                <a:spcPts val="1700"/>
              </a:lnSpc>
            </a:pPr>
            <a:r>
              <a:rPr lang="en-US" sz="1200" dirty="0">
                <a:solidFill>
                  <a:srgbClr val="0000FF"/>
                </a:solidFill>
              </a:rPr>
              <a:t>Ein wenig Unsinn zum Plexus brachialis</a:t>
            </a:r>
          </a:p>
        </p:txBody>
      </p:sp>
      <p:sp>
        <p:nvSpPr>
          <p:cNvPr id="22" name="TextBox 21">
            <a:extLst>
              <a:ext uri="{FF2B5EF4-FFF2-40B4-BE49-F238E27FC236}">
                <a16:creationId xmlns:a16="http://schemas.microsoft.com/office/drawing/2014/main" id="{692E3092-07D4-2660-12FD-88DE797BF3D6}"/>
              </a:ext>
            </a:extLst>
          </p:cNvPr>
          <p:cNvSpPr txBox="1"/>
          <p:nvPr/>
        </p:nvSpPr>
        <p:spPr>
          <a:xfrm>
            <a:off x="7903889" y="2907194"/>
            <a:ext cx="1042737" cy="296684"/>
          </a:xfrm>
          <a:prstGeom prst="rect">
            <a:avLst/>
          </a:prstGeom>
          <a:noFill/>
          <a:ln>
            <a:noFill/>
          </a:ln>
        </p:spPr>
        <p:txBody>
          <a:bodyPr wrap="square" lIns="25400" tIns="12700" rIns="25400" bIns="12700" rtlCol="0">
            <a:spAutoFit/>
          </a:bodyPr>
          <a:lstStyle/>
          <a:p>
            <a:pPr>
              <a:lnSpc>
                <a:spcPts val="1700"/>
              </a:lnSpc>
            </a:pPr>
            <a:r>
              <a:rPr lang="en-US" sz="1200" dirty="0">
                <a:solidFill>
                  <a:srgbClr val="0000FF"/>
                </a:solidFill>
              </a:rPr>
              <a:t>Da </a:t>
            </a:r>
            <a:r>
              <a:rPr lang="en-US" sz="1200" dirty="0" err="1">
                <a:solidFill>
                  <a:srgbClr val="0000FF"/>
                </a:solidFill>
              </a:rPr>
              <a:t>gunz</a:t>
            </a:r>
            <a:endParaRPr lang="en-US" sz="1400" dirty="0">
              <a:solidFill>
                <a:srgbClr val="0000FF"/>
              </a:solidFill>
            </a:endParaRPr>
          </a:p>
        </p:txBody>
      </p:sp>
      <p:sp>
        <p:nvSpPr>
          <p:cNvPr id="23" name="TextBox 22">
            <a:extLst>
              <a:ext uri="{FF2B5EF4-FFF2-40B4-BE49-F238E27FC236}">
                <a16:creationId xmlns:a16="http://schemas.microsoft.com/office/drawing/2014/main" id="{5B3B0ED7-2F86-F892-E4CB-50AE7F58526E}"/>
              </a:ext>
            </a:extLst>
          </p:cNvPr>
          <p:cNvSpPr txBox="1"/>
          <p:nvPr/>
        </p:nvSpPr>
        <p:spPr>
          <a:xfrm>
            <a:off x="3457006" y="954214"/>
            <a:ext cx="2203488" cy="461665"/>
          </a:xfrm>
          <a:prstGeom prst="rect">
            <a:avLst/>
          </a:prstGeom>
          <a:noFill/>
        </p:spPr>
        <p:txBody>
          <a:bodyPr wrap="square" lIns="25400" tIns="12700" rIns="25400" bIns="12700" rtlCol="0">
            <a:spAutoFit/>
          </a:bodyPr>
          <a:lstStyle/>
          <a:p>
            <a:pPr algn="ctr"/>
            <a:r>
              <a:rPr lang="en-US" sz="1200" dirty="0"/>
              <a:t>Der Reflexbogen</a:t>
            </a:r>
          </a:p>
        </p:txBody>
      </p:sp>
      <p:sp>
        <p:nvSpPr>
          <p:cNvPr id="24" name="TextBox 23">
            <a:extLst>
              <a:ext uri="{FF2B5EF4-FFF2-40B4-BE49-F238E27FC236}">
                <a16:creationId xmlns:a16="http://schemas.microsoft.com/office/drawing/2014/main" id="{FD7D4F34-B091-33B5-130B-5EE0B9E567C5}"/>
              </a:ext>
            </a:extLst>
          </p:cNvPr>
          <p:cNvSpPr txBox="1"/>
          <p:nvPr/>
        </p:nvSpPr>
        <p:spPr>
          <a:xfrm>
            <a:off x="26504" y="3703651"/>
            <a:ext cx="9078498" cy="1687641"/>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solidFill>
                  <a:schemeClr val="bg1">
                    <a:lumMod val="75000"/>
                  </a:schemeClr>
                </a:solidFill>
              </a:rPr>
              <a:t>Das ist ziemlich vage. Können Sie das für mich näher erläutern?</a:t>
            </a:r>
          </a:p>
          <a:p>
            <a:r>
              <a:rPr lang="en-US" sz="1200" dirty="0">
                <a:solidFill>
                  <a:schemeClr val="bg1">
                    <a:lumMod val="75000"/>
                  </a:schemeClr>
                </a:solidFill>
              </a:rPr>
              <a:t>Die LFU ist eng mit einem </a:t>
            </a:r>
            <a:r>
              <a:rPr lang="en-US" sz="1200" b="1" dirty="0">
                <a:solidFill>
                  <a:schemeClr val="bg1">
                    <a:lumMod val="75000"/>
                  </a:schemeClr>
                </a:solidFill>
              </a:rPr>
              <a:t>Reflexbogen</a:t>
            </a:r>
            <a:r>
              <a:rPr lang="en-US" sz="1200" dirty="0">
                <a:solidFill>
                  <a:schemeClr val="bg1">
                    <a:lumMod val="75000"/>
                  </a:schemeClr>
                </a:solidFill>
              </a:rPr>
              <a:t> vergleichbar. Erinnern Sie sich daran, dass ein Reflexbogen drei Komponenten hat: einen </a:t>
            </a:r>
            <a:r>
              <a:rPr lang="en-US" sz="1200" i="1" dirty="0">
                <a:solidFill>
                  <a:schemeClr val="bg1">
                    <a:lumMod val="75000"/>
                  </a:schemeClr>
                </a:solidFill>
              </a:rPr>
              <a:t>sensorischen Teil, </a:t>
            </a:r>
            <a:r>
              <a:rPr lang="en-US" sz="1200" dirty="0">
                <a:solidFill>
                  <a:schemeClr val="bg1">
                    <a:lumMod val="75000"/>
                  </a:schemeClr>
                </a:solidFill>
              </a:rPr>
              <a:t>bestehend aus Sinnesrezeptoren und afferenten Nerven, einen </a:t>
            </a:r>
            <a:r>
              <a:rPr lang="en-US" sz="1200" i="1" dirty="0">
                <a:solidFill>
                  <a:schemeClr val="bg1">
                    <a:lumMod val="75000"/>
                  </a:schemeClr>
                </a:solidFill>
              </a:rPr>
              <a:t>motorischen Teil, </a:t>
            </a:r>
            <a:r>
              <a:rPr lang="en-US" sz="1200" dirty="0">
                <a:solidFill>
                  <a:schemeClr val="bg1">
                    <a:lumMod val="75000"/>
                  </a:schemeClr>
                </a:solidFill>
              </a:rPr>
              <a:t>bestehend aus efferenten Nerven und dem Effektor-Endorgan, sowie ein </a:t>
            </a:r>
            <a:r>
              <a:rPr lang="en-US" sz="1200" i="1" dirty="0">
                <a:solidFill>
                  <a:schemeClr val="bg1">
                    <a:lumMod val="75000"/>
                  </a:schemeClr>
                </a:solidFill>
              </a:rPr>
              <a:t>Integrationszentrum im Zentralnervensystem, </a:t>
            </a:r>
            <a:r>
              <a:rPr lang="en-US" sz="1200" dirty="0">
                <a:solidFill>
                  <a:schemeClr val="bg1">
                    <a:lumMod val="75000"/>
                  </a:schemeClr>
                </a:solidFill>
              </a:rPr>
              <a:t>das den afferenten und den efferenten Teil miteinander verbindet. </a:t>
            </a:r>
            <a:r>
              <a:rPr lang="en-US" sz="1200" dirty="0">
                <a:solidFill>
                  <a:srgbClr val="0000FF"/>
                </a:solidFill>
              </a:rPr>
              <a:t>Wenn Sie also Ihre Hand auf einen heißen Herd legen, werden Nozizeptoren in Ihrer Haut aktiviert, was wiederum dazu führt, dass die sensorischen Nerven, an die sie angeschlossen sind, feuern. Das Signal wird zum Rückenmark weitergeleitet, wo es Interneuronen stimuliert, die anschließend motorische Nerven zum Feuern veranlassen. Diese Nerven bilden Synapsen mit motorischen Einheiten in den Muskeln, die dazu führen, dass Sie einen Fluch ausstoßen. (Sie bilden auch Synapsen mit den Muskeln, die Ihre Hand vom Herd zurückziehen.) </a:t>
            </a:r>
          </a:p>
        </p:txBody>
      </p:sp>
      <p:sp>
        <p:nvSpPr>
          <p:cNvPr id="3" name="TextBox 2">
            <a:extLst>
              <a:ext uri="{FF2B5EF4-FFF2-40B4-BE49-F238E27FC236}">
                <a16:creationId xmlns:a16="http://schemas.microsoft.com/office/drawing/2014/main" id="{3C12ACFD-ED86-A9A3-58B8-A8E297D5DAFC}"/>
              </a:ext>
            </a:extLst>
          </p:cNvPr>
          <p:cNvSpPr txBox="1"/>
          <p:nvPr/>
        </p:nvSpPr>
        <p:spPr>
          <a:xfrm>
            <a:off x="2289622" y="2964820"/>
            <a:ext cx="1525165" cy="296684"/>
          </a:xfrm>
          <a:prstGeom prst="rect">
            <a:avLst/>
          </a:prstGeom>
          <a:noFill/>
          <a:ln>
            <a:noFill/>
          </a:ln>
        </p:spPr>
        <p:txBody>
          <a:bodyPr wrap="square" lIns="25400" tIns="12700" rIns="25400" bIns="12700" rtlCol="0">
            <a:spAutoFit/>
          </a:bodyPr>
          <a:lstStyle/>
          <a:p>
            <a:pPr>
              <a:lnSpc>
                <a:spcPts val="1700"/>
              </a:lnSpc>
            </a:pPr>
            <a:r>
              <a:rPr lang="en-US" sz="1200" dirty="0">
                <a:solidFill>
                  <a:srgbClr val="0000FF"/>
                </a:solidFill>
              </a:rPr>
              <a:t>Ulnar? Keine </a:t>
            </a:r>
            <a:r>
              <a:rPr lang="en-US" sz="1200" dirty="0" err="1">
                <a:solidFill>
                  <a:srgbClr val="0000FF"/>
                </a:solidFill>
              </a:rPr>
              <a:t>Ahnung</a:t>
            </a:r>
            <a:endParaRPr lang="en-US" sz="1400" dirty="0">
              <a:solidFill>
                <a:srgbClr val="0000FF"/>
              </a:solidFill>
            </a:endParaRPr>
          </a:p>
        </p:txBody>
      </p:sp>
    </p:spTree>
    <p:extLst>
      <p:ext uri="{BB962C8B-B14F-4D97-AF65-F5344CB8AC3E}">
        <p14:creationId xmlns:p14="http://schemas.microsoft.com/office/powerpoint/2010/main" val="30511839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endParaRPr lang="en-US" sz="1200" b="1" dirty="0">
              <a:solidFill>
                <a:srgbClr val="0000FF"/>
              </a:solidFill>
            </a:endParaRP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t>In der LFU </a:t>
            </a:r>
            <a:r>
              <a:rPr lang="en-US" sz="1200" dirty="0"/>
              <a:t>besteht der sensorische Zweig aus Nozizeptoren der Augenoberfläche, die mit Ästen von V1 und V2 verbunden sind. </a:t>
            </a:r>
            <a:r>
              <a:rPr lang="en-US" sz="1200" dirty="0">
                <a:solidFill>
                  <a:schemeClr val="accent6">
                    <a:lumMod val="20000"/>
                    <a:lumOff val="80000"/>
                  </a:schemeClr>
                </a:solidFill>
              </a:rPr>
              <a:t>Der motorische Zweig besteht aus den Tränen-, Meibom- und Becherzellen/-drüsen (innerviert durch parasympathische Nerven) sowie dem Musculus orbicularis oculi (innerviert durch CN7). An der Integration im Zentralnervensystem sind der  CN5-Kern, der  CN7-Kern und der  obere Speichelkern  beteiligt (der motorisch </a:t>
            </a:r>
          </a:p>
          <a:p>
            <a:r>
              <a:rPr lang="en-US" sz="1200" dirty="0">
                <a:solidFill>
                  <a:schemeClr val="accent6">
                    <a:lumMod val="20000"/>
                    <a:lumOff val="80000"/>
                  </a:schemeClr>
                </a:solidFill>
              </a:rPr>
              <a:t>für die Drüsen). </a:t>
            </a:r>
          </a:p>
        </p:txBody>
      </p:sp>
      <p:sp>
        <p:nvSpPr>
          <p:cNvPr id="19" name="Rectangle 18">
            <a:extLst>
              <a:ext uri="{FF2B5EF4-FFF2-40B4-BE49-F238E27FC236}">
                <a16:creationId xmlns:a16="http://schemas.microsoft.com/office/drawing/2014/main" id="{4A81E884-E8DA-4B3A-B174-D502F5A9A4D2}"/>
              </a:ext>
            </a:extLst>
          </p:cNvPr>
          <p:cNvSpPr/>
          <p:nvPr/>
        </p:nvSpPr>
        <p:spPr>
          <a:xfrm>
            <a:off x="7127940" y="4259727"/>
            <a:ext cx="912954" cy="249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9AB714D-3487-D53D-38A6-10174312B1F7}"/>
              </a:ext>
            </a:extLst>
          </p:cNvPr>
          <p:cNvSpPr/>
          <p:nvPr/>
        </p:nvSpPr>
        <p:spPr>
          <a:xfrm>
            <a:off x="2223101" y="3182830"/>
            <a:ext cx="912954" cy="249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Nerven</a:t>
            </a:r>
          </a:p>
        </p:txBody>
      </p:sp>
    </p:spTree>
    <p:extLst>
      <p:ext uri="{BB962C8B-B14F-4D97-AF65-F5344CB8AC3E}">
        <p14:creationId xmlns:p14="http://schemas.microsoft.com/office/powerpoint/2010/main" val="23768090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endParaRPr lang="en-US" sz="1200" b="1" dirty="0">
              <a:solidFill>
                <a:srgbClr val="0000FF"/>
              </a:solidFill>
            </a:endParaRP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t>In der LFU </a:t>
            </a:r>
            <a:r>
              <a:rPr lang="en-US" sz="1200" dirty="0"/>
              <a:t>besteht der sensorische Zweig aus Nozizeptoren der Augenoberfläche, die mit Ästen von V1 und V2 verbunden sind. </a:t>
            </a:r>
            <a:r>
              <a:rPr lang="en-US" sz="1200" dirty="0">
                <a:solidFill>
                  <a:schemeClr val="accent6">
                    <a:lumMod val="20000"/>
                    <a:lumOff val="80000"/>
                  </a:schemeClr>
                </a:solidFill>
              </a:rPr>
              <a:t>Der motorische Zweig besteht aus den Tränen-, Meibom- und Becherzellen/-drüsen (innerviert durch parasympathische Nerven) sowie dem Musculus orbicularis oculi (innerviert durch CN7). An der Integration im Zentralnervensystem sind der  CN5-Kern, der  CN7-Kern und der  obere Speichelkern  beteiligt (der motorisch </a:t>
            </a:r>
          </a:p>
          <a:p>
            <a:r>
              <a:rPr lang="en-US" sz="1200" dirty="0">
                <a:solidFill>
                  <a:schemeClr val="accent6">
                    <a:lumMod val="20000"/>
                    <a:lumOff val="80000"/>
                  </a:schemeClr>
                </a:solidFill>
              </a:rPr>
              <a:t>für die Drüsen ist). </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4436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r>
              <a:rPr lang="en-US" sz="1200" b="1" dirty="0">
                <a:solidFill>
                  <a:srgbClr val="0000FF"/>
                </a:solidFill>
              </a:rPr>
              <a:t> </a:t>
            </a: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848758"/>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a:t>
            </a:r>
          </a:p>
          <a:p>
            <a:pPr>
              <a:lnSpc>
                <a:spcPts val="1500"/>
              </a:lnSpc>
            </a:pPr>
            <a:r>
              <a:rPr lang="en-US" sz="1200" dirty="0" err="1"/>
              <a:t>----M’bomian</a:t>
            </a:r>
            <a:endParaRPr lang="en-US" sz="1200" dirty="0"/>
          </a:p>
          <a:p>
            <a:pPr>
              <a:lnSpc>
                <a:spcPts val="1500"/>
              </a:lnSpc>
            </a:pPr>
            <a:r>
              <a:rPr lang="en-US" sz="1200" dirty="0"/>
              <a:t>----Becherzellen</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t>In der LFU </a:t>
            </a:r>
            <a:r>
              <a:rPr lang="en-US" sz="1200" dirty="0"/>
              <a:t>besteht der sensorische Teil aus Nozizeptoren der Augenoberfläche, die mit Ästen von  V1 und V2 verbunden sind. </a:t>
            </a:r>
            <a:r>
              <a:rPr lang="en-US" sz="1200" dirty="0">
                <a:solidFill>
                  <a:srgbClr val="0000FF"/>
                </a:solidFill>
              </a:rPr>
              <a:t> Der motorische Teil besteht aus den Tränen-, Meibom- und Becherdrüsen/-zellen (innerviert durch parasympathische Nerven*) </a:t>
            </a:r>
            <a:r>
              <a:rPr lang="en-US" sz="1200" dirty="0">
                <a:solidFill>
                  <a:schemeClr val="accent6">
                    <a:lumMod val="20000"/>
                    <a:lumOff val="80000"/>
                  </a:schemeClr>
                </a:solidFill>
              </a:rPr>
              <a:t>sowie dem Musculus orbicularis oculi (innerviert durch  CN7 ). An der Integration im Zentralnervensystem sind der  CN5-Kern, der  CN7-Kern und der  obere Speichelkern beteiligt (w</a:t>
            </a:r>
          </a:p>
          <a:p>
            <a:r>
              <a:rPr lang="en-US" sz="1200" dirty="0" err="1">
                <a:solidFill>
                  <a:schemeClr val="accent6">
                    <a:lumMod val="20000"/>
                    <a:lumOff val="80000"/>
                  </a:schemeClr>
                </a:solidFill>
              </a:rPr>
              <a:t>der </a:t>
            </a:r>
            <a:r>
              <a:rPr lang="en-US" sz="1200" dirty="0">
                <a:solidFill>
                  <a:schemeClr val="accent6">
                    <a:lumMod val="20000"/>
                    <a:lumOff val="80000"/>
                  </a:schemeClr>
                </a:solidFill>
              </a:rPr>
              <a:t>die Drüsen motorisch innerviert). </a:t>
            </a:r>
          </a:p>
        </p:txBody>
      </p:sp>
      <p:sp>
        <p:nvSpPr>
          <p:cNvPr id="25" name="Rectangle 24">
            <a:extLst>
              <a:ext uri="{FF2B5EF4-FFF2-40B4-BE49-F238E27FC236}">
                <a16:creationId xmlns:a16="http://schemas.microsoft.com/office/drawing/2014/main" id="{C63C96CE-F1E1-5357-44B1-139B37C3BD21}"/>
              </a:ext>
            </a:extLst>
          </p:cNvPr>
          <p:cNvSpPr/>
          <p:nvPr/>
        </p:nvSpPr>
        <p:spPr>
          <a:xfrm>
            <a:off x="7321882" y="4455589"/>
            <a:ext cx="1459285" cy="2199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Brace 31">
            <a:extLst>
              <a:ext uri="{FF2B5EF4-FFF2-40B4-BE49-F238E27FC236}">
                <a16:creationId xmlns:a16="http://schemas.microsoft.com/office/drawing/2014/main" id="{12E8AA92-54B7-54FF-4B29-4217C4877C8A}"/>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640EE7E4-FCFD-EF30-95F9-A010B8D8C25F}"/>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148B7A5A-8182-8711-34F8-D40D0BBE2198}"/>
              </a:ext>
            </a:extLst>
          </p:cNvPr>
          <p:cNvSpPr/>
          <p:nvPr/>
        </p:nvSpPr>
        <p:spPr>
          <a:xfrm>
            <a:off x="5567624" y="3029109"/>
            <a:ext cx="1248701" cy="3950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62347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endParaRPr lang="en-US" sz="1200" b="1" dirty="0">
              <a:solidFill>
                <a:srgbClr val="0000FF"/>
              </a:solidFill>
            </a:endParaRP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782074"/>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a:t>
            </a:r>
          </a:p>
          <a:p>
            <a:pPr>
              <a:lnSpc>
                <a:spcPts val="1500"/>
              </a:lnSpc>
            </a:pPr>
            <a:r>
              <a:rPr lang="en-US" sz="1200" dirty="0"/>
              <a:t>----</a:t>
            </a:r>
            <a:r>
              <a:rPr lang="en-US" sz="1200" dirty="0" err="1"/>
              <a:t>M’bomian</a:t>
            </a:r>
            <a:endParaRPr lang="en-US" sz="1200" dirty="0"/>
          </a:p>
          <a:p>
            <a:pPr>
              <a:lnSpc>
                <a:spcPts val="1500"/>
              </a:lnSpc>
            </a:pPr>
            <a:r>
              <a:rPr lang="en-US" sz="1200" dirty="0"/>
              <a:t>----Becherzellen</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t>In der LFU </a:t>
            </a:r>
            <a:r>
              <a:rPr lang="en-US" sz="1200" dirty="0"/>
              <a:t>besteht der sensorische Teil aus Nozizeptoren der Augenoberfläche, die mit Ästen von  V1 und V2 verbunden sind. </a:t>
            </a:r>
            <a:r>
              <a:rPr lang="en-US" sz="1200" dirty="0">
                <a:solidFill>
                  <a:srgbClr val="0000FF"/>
                </a:solidFill>
              </a:rPr>
              <a:t> Der motorische Teil besteht aus den Tränen-, Meibom- und Becherdrüsen/-zellen (innerviert durch parasympathische Nerven*) </a:t>
            </a:r>
            <a:r>
              <a:rPr lang="en-US" sz="1200" dirty="0">
                <a:solidFill>
                  <a:schemeClr val="accent6">
                    <a:lumMod val="20000"/>
                    <a:lumOff val="80000"/>
                  </a:schemeClr>
                </a:solidFill>
              </a:rPr>
              <a:t>sowie dem Musculus orbicularis oculi (innerviert durch  CN7 ). An der Integration im Zentralnervensystem sind der  CN5-Kern, der  CN7-Kern und der  obere Speichelkern beteiligt (w</a:t>
            </a:r>
          </a:p>
          <a:p>
            <a:r>
              <a:rPr lang="en-US" sz="1200" dirty="0" err="1">
                <a:solidFill>
                  <a:schemeClr val="accent6">
                    <a:lumMod val="20000"/>
                    <a:lumOff val="80000"/>
                  </a:schemeClr>
                </a:solidFill>
              </a:rPr>
              <a:t>der </a:t>
            </a:r>
            <a:r>
              <a:rPr lang="en-US" sz="1200" dirty="0">
                <a:solidFill>
                  <a:schemeClr val="accent6">
                    <a:lumMod val="20000"/>
                    <a:lumOff val="80000"/>
                  </a:schemeClr>
                </a:solidFill>
              </a:rPr>
              <a:t>die Drüsen motorisch innerviert). </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Brace 31">
            <a:extLst>
              <a:ext uri="{FF2B5EF4-FFF2-40B4-BE49-F238E27FC236}">
                <a16:creationId xmlns:a16="http://schemas.microsoft.com/office/drawing/2014/main" id="{12E8AA92-54B7-54FF-4B29-4217C4877C8A}"/>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640EE7E4-FCFD-EF30-95F9-A010B8D8C25F}"/>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148B7A5A-8182-8711-34F8-D40D0BBE2198}"/>
              </a:ext>
            </a:extLst>
          </p:cNvPr>
          <p:cNvSpPr/>
          <p:nvPr/>
        </p:nvSpPr>
        <p:spPr>
          <a:xfrm>
            <a:off x="5864707" y="3243163"/>
            <a:ext cx="1248701" cy="1987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1DBD31E-365C-1A62-173D-2E76FC283BC6}"/>
              </a:ext>
            </a:extLst>
          </p:cNvPr>
          <p:cNvSpPr txBox="1"/>
          <p:nvPr/>
        </p:nvSpPr>
        <p:spPr>
          <a:xfrm>
            <a:off x="4102960" y="6274321"/>
            <a:ext cx="4757530" cy="461665"/>
          </a:xfrm>
          <a:prstGeom prst="rect">
            <a:avLst/>
          </a:prstGeom>
          <a:noFill/>
        </p:spPr>
        <p:txBody>
          <a:bodyPr wrap="square" lIns="25400" tIns="12700" rIns="25400" bIns="12700" rtlCol="0">
            <a:spAutoFit/>
          </a:bodyPr>
          <a:lstStyle/>
          <a:p>
            <a:r>
              <a:rPr lang="en-US" sz="1200" dirty="0"/>
              <a:t>*Es ist zu beachten, dass die genaue Rolle des parasympathischen Inputs in Bezug auf die LFU-Funktion noch nicht vollständig geklärt ist</a:t>
            </a:r>
          </a:p>
        </p:txBody>
      </p:sp>
    </p:spTree>
    <p:extLst>
      <p:ext uri="{BB962C8B-B14F-4D97-AF65-F5344CB8AC3E}">
        <p14:creationId xmlns:p14="http://schemas.microsoft.com/office/powerpoint/2010/main" val="31499016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r>
              <a:rPr lang="en-US" sz="1200" b="1" dirty="0">
                <a:solidFill>
                  <a:srgbClr val="0000FF"/>
                </a:solidFill>
              </a:rPr>
              <a:t> </a:t>
            </a: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a:t>
            </a:r>
          </a:p>
          <a:p>
            <a:pPr>
              <a:lnSpc>
                <a:spcPts val="1500"/>
              </a:lnSpc>
            </a:pPr>
            <a:r>
              <a:rPr lang="en-US" sz="1200" dirty="0"/>
              <a:t>----</a:t>
            </a:r>
            <a:r>
              <a:rPr lang="en-US" sz="1200" dirty="0" err="1"/>
              <a:t>M’bomian</a:t>
            </a:r>
            <a:endParaRPr lang="en-US" sz="1200" dirty="0"/>
          </a:p>
          <a:p>
            <a:pPr>
              <a:lnSpc>
                <a:spcPts val="1500"/>
              </a:lnSpc>
            </a:pPr>
            <a:r>
              <a:rPr lang="en-US" sz="1200" dirty="0"/>
              <a:t>----Becherzellen</a:t>
            </a:r>
          </a:p>
          <a:p>
            <a:pPr>
              <a:lnSpc>
                <a:spcPts val="1500"/>
              </a:lnSpc>
            </a:pPr>
            <a:r>
              <a:rPr lang="en-US" sz="1200" dirty="0"/>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1169551"/>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t>In der LFU </a:t>
            </a:r>
            <a:r>
              <a:rPr lang="en-US" sz="1200" dirty="0"/>
              <a:t>besteht der sensorische Teil aus Nozizeptoren der Augenoberfläche, die mit Ästen von  V1 und V2 verbunden sind. </a:t>
            </a:r>
            <a:r>
              <a:rPr lang="en-US" sz="1200" dirty="0">
                <a:solidFill>
                  <a:srgbClr val="0000FF"/>
                </a:solidFill>
              </a:rPr>
              <a:t> Der motorische Teil besteht aus den Tränen-, Meibom- und Becherdrüsen/-zellen (innerviert durch parasympathische Nerven*) </a:t>
            </a:r>
            <a:r>
              <a:rPr lang="en-US" sz="1200" dirty="0"/>
              <a:t>sowie dem Orbicularis-oculi-Muskel (innerviert durch  CN7 ). </a:t>
            </a:r>
            <a:r>
              <a:rPr lang="en-US" sz="1200" dirty="0">
                <a:solidFill>
                  <a:schemeClr val="accent6">
                    <a:lumMod val="20000"/>
                    <a:lumOff val="80000"/>
                  </a:schemeClr>
                </a:solidFill>
              </a:rPr>
              <a:t>An der Integration im Zentralnervensystem sind der  CN5-Kern, der  CN7-Kern und der  obere Speichelkern beteiligt (w</a:t>
            </a:r>
          </a:p>
          <a:p>
            <a:r>
              <a:rPr lang="en-US" sz="1200" dirty="0" err="1">
                <a:solidFill>
                  <a:schemeClr val="accent6">
                    <a:lumMod val="20000"/>
                    <a:lumOff val="80000"/>
                  </a:schemeClr>
                </a:solidFill>
              </a:rPr>
              <a:t>der </a:t>
            </a:r>
            <a:r>
              <a:rPr lang="en-US" sz="1200" dirty="0">
                <a:solidFill>
                  <a:schemeClr val="accent6">
                    <a:lumMod val="20000"/>
                    <a:lumOff val="80000"/>
                  </a:schemeClr>
                </a:solidFill>
              </a:rPr>
              <a:t>die Drüsen motorisch innerviert). </a:t>
            </a:r>
          </a:p>
        </p:txBody>
      </p:sp>
      <p:sp>
        <p:nvSpPr>
          <p:cNvPr id="26" name="Rectangle 25">
            <a:extLst>
              <a:ext uri="{FF2B5EF4-FFF2-40B4-BE49-F238E27FC236}">
                <a16:creationId xmlns:a16="http://schemas.microsoft.com/office/drawing/2014/main" id="{E82D6C81-2B4B-D8DA-A638-19FBBB133D3F}"/>
              </a:ext>
            </a:extLst>
          </p:cNvPr>
          <p:cNvSpPr/>
          <p:nvPr/>
        </p:nvSpPr>
        <p:spPr>
          <a:xfrm>
            <a:off x="4593658" y="4620065"/>
            <a:ext cx="428529" cy="22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CN#</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Brace 31">
            <a:extLst>
              <a:ext uri="{FF2B5EF4-FFF2-40B4-BE49-F238E27FC236}">
                <a16:creationId xmlns:a16="http://schemas.microsoft.com/office/drawing/2014/main" id="{12E8AA92-54B7-54FF-4B29-4217C4877C8A}"/>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640EE7E4-FCFD-EF30-95F9-A010B8D8C25F}"/>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6DAE91A0-B98F-3EBF-8DB3-9587F2A28179}"/>
              </a:ext>
            </a:extLst>
          </p:cNvPr>
          <p:cNvCxnSpPr>
            <a:cxnSpLocks/>
          </p:cNvCxnSpPr>
          <p:nvPr/>
        </p:nvCxnSpPr>
        <p:spPr>
          <a:xfrm>
            <a:off x="6294783" y="3415748"/>
            <a:ext cx="1445933" cy="361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ECCC69C2-B337-70C2-2E26-795F0F3702E9}"/>
              </a:ext>
            </a:extLst>
          </p:cNvPr>
          <p:cNvSpPr/>
          <p:nvPr/>
        </p:nvSpPr>
        <p:spPr>
          <a:xfrm>
            <a:off x="5864707" y="3243163"/>
            <a:ext cx="1248701" cy="1987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0428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89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endParaRPr lang="en-US" sz="1200" b="1" dirty="0">
              <a:solidFill>
                <a:srgbClr val="0000FF"/>
              </a:solidFill>
            </a:endParaRP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a:t>
            </a:r>
          </a:p>
          <a:p>
            <a:pPr>
              <a:lnSpc>
                <a:spcPts val="1500"/>
              </a:lnSpc>
            </a:pPr>
            <a:r>
              <a:rPr lang="en-US" sz="1200" dirty="0"/>
              <a:t>----</a:t>
            </a:r>
            <a:r>
              <a:rPr lang="en-US" sz="1200" dirty="0" err="1"/>
              <a:t>M’bomian</a:t>
            </a:r>
            <a:endParaRPr lang="en-US" sz="1200" dirty="0"/>
          </a:p>
          <a:p>
            <a:pPr>
              <a:lnSpc>
                <a:spcPts val="1500"/>
              </a:lnSpc>
            </a:pPr>
            <a:r>
              <a:rPr lang="en-US" sz="1200" dirty="0"/>
              <a:t>----Becherzellen</a:t>
            </a:r>
          </a:p>
          <a:p>
            <a:pPr>
              <a:lnSpc>
                <a:spcPts val="1500"/>
              </a:lnSpc>
            </a:pPr>
            <a:r>
              <a:rPr lang="en-US" sz="1200" dirty="0"/>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1169551"/>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t>In der LFU </a:t>
            </a:r>
            <a:r>
              <a:rPr lang="en-US" sz="1200" dirty="0"/>
              <a:t>besteht der sensorische Teil aus Nozizeptoren der Augenoberfläche, die mit Ästen von  V1 und V2 verbunden sind. </a:t>
            </a:r>
            <a:r>
              <a:rPr lang="en-US" sz="1200" dirty="0">
                <a:solidFill>
                  <a:srgbClr val="0000FF"/>
                </a:solidFill>
              </a:rPr>
              <a:t> Der motorische Teil besteht aus den Tränen-, Meibom- und Becherdrüsen/-zellen (innerviert durch parasympathische Nerven*) </a:t>
            </a:r>
            <a:r>
              <a:rPr lang="en-US" sz="1200" dirty="0"/>
              <a:t>sowie dem Orbicularis-oculi-Muskel (innerviert durch  CN7 ). </a:t>
            </a:r>
            <a:r>
              <a:rPr lang="en-US" sz="1200" dirty="0">
                <a:solidFill>
                  <a:schemeClr val="accent6">
                    <a:lumMod val="20000"/>
                    <a:lumOff val="80000"/>
                  </a:schemeClr>
                </a:solidFill>
              </a:rPr>
              <a:t>An der Integration im Zentralnervensystem sind der  CN5-Kern, der  CN7-Kern und der  obere Speichelkern  beteiligt (</a:t>
            </a:r>
          </a:p>
          <a:p>
            <a:r>
              <a:rPr lang="en-US" sz="1200" dirty="0">
                <a:solidFill>
                  <a:schemeClr val="accent6">
                    <a:lumMod val="20000"/>
                    <a:lumOff val="80000"/>
                  </a:schemeClr>
                </a:solidFill>
              </a:rPr>
              <a:t>der die Drüsen motorisch innerviert). </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Brace 31">
            <a:extLst>
              <a:ext uri="{FF2B5EF4-FFF2-40B4-BE49-F238E27FC236}">
                <a16:creationId xmlns:a16="http://schemas.microsoft.com/office/drawing/2014/main" id="{12E8AA92-54B7-54FF-4B29-4217C4877C8A}"/>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640EE7E4-FCFD-EF30-95F9-A010B8D8C25F}"/>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6DAE91A0-B98F-3EBF-8DB3-9587F2A28179}"/>
              </a:ext>
            </a:extLst>
          </p:cNvPr>
          <p:cNvCxnSpPr>
            <a:cxnSpLocks/>
          </p:cNvCxnSpPr>
          <p:nvPr/>
        </p:nvCxnSpPr>
        <p:spPr>
          <a:xfrm>
            <a:off x="6294783" y="3415748"/>
            <a:ext cx="1445933" cy="361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94260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607729-42FF-A1C6-B0A6-B8702B14037A}"/>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a:t>
            </a:fld>
            <a:endParaRPr lang="en-US" altLang="en-US"/>
          </a:p>
        </p:txBody>
      </p:sp>
      <p:sp>
        <p:nvSpPr>
          <p:cNvPr id="14" name="Rectangle 13">
            <a:extLst>
              <a:ext uri="{FF2B5EF4-FFF2-40B4-BE49-F238E27FC236}">
                <a16:creationId xmlns:a16="http://schemas.microsoft.com/office/drawing/2014/main" id="{76C67FF2-DBAA-CAC3-46C1-279A123E7756}"/>
              </a:ext>
            </a:extLst>
          </p:cNvPr>
          <p:cNvSpPr/>
          <p:nvPr/>
        </p:nvSpPr>
        <p:spPr>
          <a:xfrm>
            <a:off x="1756707" y="3442252"/>
            <a:ext cx="3252615" cy="37818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C4CE90-5590-0C76-17B6-4CFBCD73321A}"/>
              </a:ext>
            </a:extLst>
          </p:cNvPr>
          <p:cNvSpPr txBox="1"/>
          <p:nvPr/>
        </p:nvSpPr>
        <p:spPr>
          <a:xfrm>
            <a:off x="649357" y="1232451"/>
            <a:ext cx="6763390" cy="646331"/>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welchem Quadranten der Augenhöhle befindet sich </a:t>
            </a:r>
            <a:r>
              <a:rPr lang="en-US" sz="1200" i="1" u="sng" dirty="0"/>
              <a:t>die Haupttränendrüse</a:t>
            </a:r>
            <a:r>
              <a:rPr lang="en-US" sz="1200" i="1" dirty="0">
                <a:solidFill>
                  <a:schemeClr val="bg1">
                    <a:lumMod val="75000"/>
                  </a:schemeClr>
                </a:solidFill>
              </a:rPr>
              <a:t>?</a:t>
            </a:r>
          </a:p>
          <a:p>
            <a:r>
              <a:rPr lang="en-US" sz="1200" dirty="0">
                <a:solidFill>
                  <a:schemeClr val="bg1">
                    <a:lumMod val="75000"/>
                  </a:schemeClr>
                </a:solidFill>
              </a:rPr>
              <a:t>Superotemporal</a:t>
            </a:r>
            <a:endParaRPr lang="en-US" sz="1800" dirty="0">
              <a:solidFill>
                <a:schemeClr val="bg1">
                  <a:lumMod val="75000"/>
                </a:schemeClr>
              </a:solidFill>
            </a:endParaRPr>
          </a:p>
        </p:txBody>
      </p:sp>
      <p:sp>
        <p:nvSpPr>
          <p:cNvPr id="4" name="TextBox 3">
            <a:extLst>
              <a:ext uri="{FF2B5EF4-FFF2-40B4-BE49-F238E27FC236}">
                <a16:creationId xmlns:a16="http://schemas.microsoft.com/office/drawing/2014/main" id="{A0EFFB83-2231-D0AB-6879-B521CB4EA69C}"/>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5" name="TextBox 4">
            <a:extLst>
              <a:ext uri="{FF2B5EF4-FFF2-40B4-BE49-F238E27FC236}">
                <a16:creationId xmlns:a16="http://schemas.microsoft.com/office/drawing/2014/main" id="{F81E6B74-A799-CED3-29E6-810108331884}"/>
              </a:ext>
            </a:extLst>
          </p:cNvPr>
          <p:cNvSpPr txBox="1"/>
          <p:nvPr/>
        </p:nvSpPr>
        <p:spPr>
          <a:xfrm>
            <a:off x="1756707" y="2001772"/>
            <a:ext cx="6494752" cy="2554545"/>
          </a:xfrm>
          <a:prstGeom prst="rect">
            <a:avLst/>
          </a:prstGeom>
          <a:noFill/>
        </p:spPr>
        <p:txBody>
          <a:bodyPr wrap="square" lIns="25400" tIns="12700" rIns="25400" bIns="12700" rtlCol="0">
            <a:spAutoFit/>
          </a:bodyPr>
          <a:lstStyle/>
          <a:p>
            <a:r>
              <a:rPr lang="en-US" sz="1200" i="1" dirty="0">
                <a:solidFill>
                  <a:schemeClr val="bg1">
                    <a:lumMod val="75000"/>
                  </a:schemeClr>
                </a:solidFill>
              </a:rPr>
              <a:t>Die Tatsache, dass die Haupttränendrüse als „Haupttränendrüse“ bezeichnet wird, lässt auf die Existenz anderer, nicht zur Haupttränendrüse gehörender Tränendrüsen schließen. Gibt es solche Drüsen tatsächlich?</a:t>
            </a:r>
          </a:p>
          <a:p>
            <a:r>
              <a:rPr lang="en-US" sz="1200" dirty="0">
                <a:solidFill>
                  <a:schemeClr val="bg1">
                    <a:lumMod val="75000"/>
                  </a:schemeClr>
                </a:solidFill>
              </a:rPr>
              <a:t>Ja, das tun sie</a:t>
            </a:r>
          </a:p>
          <a:p>
            <a:endParaRPr lang="en-US" sz="1600" i="1" dirty="0">
              <a:solidFill>
                <a:schemeClr val="bg1">
                  <a:lumMod val="75000"/>
                </a:schemeClr>
              </a:solidFill>
            </a:endParaRPr>
          </a:p>
          <a:p>
            <a:r>
              <a:rPr lang="en-US" sz="1200" i="1" dirty="0">
                <a:solidFill>
                  <a:schemeClr val="bg1">
                    <a:lumMod val="75000"/>
                  </a:schemeClr>
                </a:solidFill>
              </a:rPr>
              <a:t>Unter welchem Oberbegriff sind die nicht-Haupttränendrüsen bekannt?</a:t>
            </a:r>
          </a:p>
          <a:p>
            <a:r>
              <a:rPr lang="en-US" sz="1200" b="1" dirty="0">
                <a:solidFill>
                  <a:srgbClr val="0000FF"/>
                </a:solidFill>
              </a:rPr>
              <a:t>Die  akzessorischen  Tränendrüsen</a:t>
            </a:r>
          </a:p>
          <a:p>
            <a:endParaRPr lang="en-US" sz="1600" i="1" dirty="0">
              <a:solidFill>
                <a:schemeClr val="bg1">
                  <a:lumMod val="75000"/>
                </a:schemeClr>
              </a:solidFill>
            </a:endParaRPr>
          </a:p>
          <a:p>
            <a:r>
              <a:rPr lang="en-US" sz="1200" i="1" dirty="0">
                <a:solidFill>
                  <a:schemeClr val="bg1">
                    <a:lumMod val="75000"/>
                  </a:schemeClr>
                </a:solidFill>
              </a:rPr>
              <a:t>Wie viele akzessorische Tränendrüsen gibt es?</a:t>
            </a:r>
          </a:p>
          <a:p>
            <a:r>
              <a:rPr lang="en-US" sz="1200" dirty="0">
                <a:solidFill>
                  <a:schemeClr val="bg1">
                    <a:lumMod val="75000"/>
                  </a:schemeClr>
                </a:solidFill>
              </a:rPr>
              <a:t>Zwei </a:t>
            </a:r>
          </a:p>
        </p:txBody>
      </p:sp>
      <p:sp>
        <p:nvSpPr>
          <p:cNvPr id="6" name="TextBox 5">
            <a:extLst>
              <a:ext uri="{FF2B5EF4-FFF2-40B4-BE49-F238E27FC236}">
                <a16:creationId xmlns:a16="http://schemas.microsoft.com/office/drawing/2014/main" id="{726C8182-6333-28ED-7C22-E46C4D79B6D5}"/>
              </a:ext>
            </a:extLst>
          </p:cNvPr>
          <p:cNvSpPr txBox="1"/>
          <p:nvPr/>
        </p:nvSpPr>
        <p:spPr>
          <a:xfrm>
            <a:off x="2122300" y="3943426"/>
            <a:ext cx="5267769" cy="2677656"/>
          </a:xfrm>
          <a:prstGeom prst="rect">
            <a:avLst/>
          </a:prstGeom>
          <a:solidFill>
            <a:srgbClr val="CCFFCC"/>
          </a:solidFill>
        </p:spPr>
        <p:txBody>
          <a:bodyPr wrap="square" lIns="25400" tIns="12700" rIns="25400" bIns="12700" rtlCol="0">
            <a:spAutoFit/>
          </a:bodyPr>
          <a:lstStyle/>
          <a:p>
            <a:r>
              <a:rPr lang="en-US" sz="1200" i="1" dirty="0"/>
              <a:t>Die akzessorischen Drüsen tragen nach ihnen benannte Namen – wie lauten diese? </a:t>
            </a:r>
            <a:r>
              <a:rPr lang="en-US" sz="1200" i="1" dirty="0">
                <a:solidFill>
                  <a:srgbClr val="CCFFCC"/>
                </a:solidFill>
              </a:rPr>
              <a:t>Wo befindet sich die jeweilige Hauptlokalisation?</a:t>
            </a:r>
          </a:p>
          <a:p>
            <a:r>
              <a:rPr lang="en-US" sz="1200" dirty="0"/>
              <a:t>– Krauss-Drüsen, die </a:t>
            </a:r>
            <a:r>
              <a:rPr lang="en-US" sz="1200" dirty="0">
                <a:solidFill>
                  <a:srgbClr val="CCFFCC"/>
                </a:solidFill>
              </a:rPr>
              <a:t>sich in den Fornices befinden</a:t>
            </a:r>
          </a:p>
          <a:p>
            <a:r>
              <a:rPr lang="en-US" sz="1200" dirty="0" err="1">
                <a:solidFill>
                  <a:srgbClr val="CCFFCC"/>
                </a:solidFill>
              </a:rPr>
              <a:t>--Wolfring</a:t>
            </a:r>
            <a:r>
              <a:rPr lang="en-US" sz="1200" dirty="0"/>
              <a:t>-Drüsen, die </a:t>
            </a:r>
            <a:r>
              <a:rPr lang="en-US" sz="1200" dirty="0">
                <a:solidFill>
                  <a:srgbClr val="CCFFCC"/>
                </a:solidFill>
              </a:rPr>
              <a:t>in der Nähe der Tarsalplatten zu finden sind</a:t>
            </a:r>
          </a:p>
          <a:p>
            <a:endParaRPr lang="en-US" sz="1400" dirty="0">
              <a:solidFill>
                <a:srgbClr val="CCFFCC"/>
              </a:solidFill>
            </a:endParaRPr>
          </a:p>
          <a:p>
            <a:r>
              <a:rPr lang="en-US" sz="1200" i="1" dirty="0">
                <a:solidFill>
                  <a:srgbClr val="CCFFCC"/>
                </a:solidFill>
              </a:rPr>
              <a:t>Sind dies große, einzelne Strukturen, ähnlich wie die Haupttränendrüse?</a:t>
            </a:r>
          </a:p>
          <a:p>
            <a:r>
              <a:rPr lang="en-US" sz="1200" dirty="0">
                <a:solidFill>
                  <a:srgbClr val="CCFFCC"/>
                </a:solidFill>
              </a:rPr>
              <a:t>Nein, es handelt sich um zwei </a:t>
            </a:r>
            <a:r>
              <a:rPr lang="en-US" sz="1200" i="1" dirty="0">
                <a:solidFill>
                  <a:srgbClr val="CCFFCC"/>
                </a:solidFill>
              </a:rPr>
              <a:t>Gruppen </a:t>
            </a:r>
            <a:r>
              <a:rPr lang="en-US" sz="1200" dirty="0">
                <a:solidFill>
                  <a:srgbClr val="CCFFCC"/>
                </a:solidFill>
              </a:rPr>
              <a:t>von (wesentlich kleineren) Drüsen, die über die gesamte Augenhöhle verteilt sind</a:t>
            </a:r>
          </a:p>
          <a:p>
            <a:endParaRPr lang="en-US" sz="1400" dirty="0">
              <a:solidFill>
                <a:srgbClr val="CCFFCC"/>
              </a:solidFill>
            </a:endParaRPr>
          </a:p>
          <a:p>
            <a:r>
              <a:rPr lang="en-US" sz="1200" i="1" dirty="0">
                <a:solidFill>
                  <a:srgbClr val="CCFFCC"/>
                </a:solidFill>
              </a:rPr>
              <a:t>Welche sind zahlreicher – die Krauss-Drüsen oder die </a:t>
            </a:r>
            <a:r>
              <a:rPr lang="en-US" sz="1200" i="1" dirty="0" err="1">
                <a:solidFill>
                  <a:srgbClr val="CCFFCC"/>
                </a:solidFill>
              </a:rPr>
              <a:t>Wolfring-</a:t>
            </a:r>
            <a:r>
              <a:rPr lang="en-US" sz="1200" i="1" dirty="0">
                <a:solidFill>
                  <a:srgbClr val="CCFFCC"/>
                </a:solidFill>
              </a:rPr>
              <a:t>Drüsen?</a:t>
            </a:r>
          </a:p>
          <a:p>
            <a:r>
              <a:rPr lang="en-US" sz="1200" dirty="0">
                <a:solidFill>
                  <a:srgbClr val="CCFFCC"/>
                </a:solidFill>
              </a:rPr>
              <a:t>Es gibt etwa doppelt so viele Krauss-Drüsen wie </a:t>
            </a:r>
            <a:r>
              <a:rPr lang="en-US" sz="1200" dirty="0" err="1">
                <a:solidFill>
                  <a:srgbClr val="CCFFCC"/>
                </a:solidFill>
              </a:rPr>
              <a:t>Wolfring</a:t>
            </a:r>
            <a:r>
              <a:rPr lang="en-US" sz="1200" dirty="0">
                <a:solidFill>
                  <a:srgbClr val="CCFFCC"/>
                </a:solidFill>
              </a:rPr>
              <a:t>-Drüsen</a:t>
            </a:r>
            <a:endParaRPr lang="en-US" sz="1400" dirty="0">
              <a:solidFill>
                <a:srgbClr val="CCFFCC"/>
              </a:solidFill>
            </a:endParaRPr>
          </a:p>
        </p:txBody>
      </p:sp>
      <p:sp>
        <p:nvSpPr>
          <p:cNvPr id="9" name="Rectangle 8">
            <a:extLst>
              <a:ext uri="{FF2B5EF4-FFF2-40B4-BE49-F238E27FC236}">
                <a16:creationId xmlns:a16="http://schemas.microsoft.com/office/drawing/2014/main" id="{87CA564C-48F3-DBB8-F3B5-C58A1ACDFBBB}"/>
              </a:ext>
            </a:extLst>
          </p:cNvPr>
          <p:cNvSpPr/>
          <p:nvPr/>
        </p:nvSpPr>
        <p:spPr>
          <a:xfrm>
            <a:off x="2122300" y="4337087"/>
            <a:ext cx="685800" cy="2397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B4FFF20-5AB2-8C13-01C5-44F6C97CBDA3}"/>
              </a:ext>
            </a:extLst>
          </p:cNvPr>
          <p:cNvSpPr/>
          <p:nvPr/>
        </p:nvSpPr>
        <p:spPr>
          <a:xfrm>
            <a:off x="2122300" y="4436440"/>
            <a:ext cx="685800" cy="2397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ame 12">
            <a:extLst>
              <a:ext uri="{FF2B5EF4-FFF2-40B4-BE49-F238E27FC236}">
                <a16:creationId xmlns:a16="http://schemas.microsoft.com/office/drawing/2014/main" id="{D3E5E980-4E6D-0BD6-C342-388735C28ED6}"/>
              </a:ext>
            </a:extLst>
          </p:cNvPr>
          <p:cNvSpPr/>
          <p:nvPr/>
        </p:nvSpPr>
        <p:spPr>
          <a:xfrm>
            <a:off x="1756707" y="3442252"/>
            <a:ext cx="3252615" cy="419230"/>
          </a:xfrm>
          <a:prstGeom prst="frame">
            <a:avLst>
              <a:gd name="adj1" fmla="val 1566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537203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90</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r>
              <a:rPr lang="en-US" sz="1200" b="1" dirty="0">
                <a:solidFill>
                  <a:srgbClr val="0000FF"/>
                </a:solidFill>
              </a:rPr>
              <a:t> </a:t>
            </a: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rgbClr val="0000FF"/>
                </a:solidFill>
              </a:rPr>
              <a:t>Hirnstamm</a:t>
            </a:r>
            <a:endParaRPr lang="en-US" sz="1600" b="1" dirty="0">
              <a:solidFill>
                <a:srgbClr val="0000FF"/>
              </a:solidFill>
            </a:endParaRPr>
          </a:p>
          <a:p>
            <a:r>
              <a:rPr lang="en-US" sz="1200" dirty="0"/>
              <a:t>--CN5-Kern</a:t>
            </a:r>
          </a:p>
          <a:p>
            <a:r>
              <a:rPr lang="en-US" sz="1200" dirty="0"/>
              <a:t>--CN7  Kern</a:t>
            </a:r>
          </a:p>
          <a:p>
            <a:r>
              <a:rPr lang="en-US" sz="1200" dirty="0"/>
              <a:t>--Oberer Speicheldrüsennukleus   </a:t>
            </a:r>
          </a:p>
          <a:p>
            <a:r>
              <a:rPr lang="en-US" sz="1200" dirty="0"/>
              <a:t>  Kern</a:t>
            </a:r>
            <a:endParaRPr lang="en-US" sz="1600" dirty="0"/>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a:t>
            </a:r>
          </a:p>
          <a:p>
            <a:pPr>
              <a:lnSpc>
                <a:spcPts val="1500"/>
              </a:lnSpc>
            </a:pPr>
            <a:r>
              <a:rPr lang="en-US" sz="1200" dirty="0"/>
              <a:t>----</a:t>
            </a:r>
            <a:r>
              <a:rPr lang="en-US" sz="1200" dirty="0" err="1"/>
              <a:t>M’bomian</a:t>
            </a:r>
            <a:endParaRPr lang="en-US" sz="1200" dirty="0"/>
          </a:p>
          <a:p>
            <a:pPr>
              <a:lnSpc>
                <a:spcPts val="1500"/>
              </a:lnSpc>
            </a:pPr>
            <a:r>
              <a:rPr lang="en-US" sz="1200" dirty="0"/>
              <a:t>----Becherzellen</a:t>
            </a:r>
          </a:p>
          <a:p>
            <a:pPr>
              <a:lnSpc>
                <a:spcPts val="1500"/>
              </a:lnSpc>
            </a:pPr>
            <a:r>
              <a:rPr lang="en-US" sz="1200" dirty="0"/>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solidFill>
                  <a:schemeClr val="bg1">
                    <a:lumMod val="75000"/>
                  </a:schemeClr>
                </a:solidFill>
              </a:rPr>
              <a:t>In der LFU </a:t>
            </a:r>
            <a:r>
              <a:rPr lang="en-US" sz="1200" dirty="0">
                <a:solidFill>
                  <a:schemeClr val="bg1">
                    <a:lumMod val="75000"/>
                  </a:schemeClr>
                </a:solidFill>
              </a:rPr>
              <a:t>besteht der sensorische Teil aus Nozizeptoren der Augenoberfläche, die mit Ästen von  V1 und V2 verbunden sind.  Der motorische Teil besteht aus den Tränen-, Meibom- und Becherdrüsen/-zellen (innerviert durch parasympathische Nerven) sowie dem Orbicularis-oculi-Muskel (innerviert durch  CN7). </a:t>
            </a:r>
            <a:r>
              <a:rPr lang="en-US" sz="1200" dirty="0"/>
              <a:t>Die Integration im Zentralnervensystem findet im Hirnstamm statt und umfasst den  CN5-Kern, den  CN7-Kern und den  oberen Speichelkern (der die Drüsen </a:t>
            </a:r>
            <a:r>
              <a:rPr lang="en-US" sz="1200" dirty="0" err="1"/>
              <a:t>motorisch</a:t>
            </a:r>
            <a:r>
              <a:rPr lang="en-US" sz="1200" dirty="0"/>
              <a:t> </a:t>
            </a:r>
            <a:r>
              <a:rPr lang="en-US" sz="1200" dirty="0" err="1"/>
              <a:t>innerviert</a:t>
            </a:r>
            <a:r>
              <a:rPr lang="en-US" sz="1200" dirty="0"/>
              <a:t>). </a:t>
            </a:r>
            <a:endParaRPr lang="en-US" sz="1400" dirty="0">
              <a:solidFill>
                <a:srgbClr val="0000FF"/>
              </a:solidFill>
            </a:endParaRPr>
          </a:p>
        </p:txBody>
      </p:sp>
      <p:sp>
        <p:nvSpPr>
          <p:cNvPr id="24" name="Rectangle 23">
            <a:extLst>
              <a:ext uri="{FF2B5EF4-FFF2-40B4-BE49-F238E27FC236}">
                <a16:creationId xmlns:a16="http://schemas.microsoft.com/office/drawing/2014/main" id="{B1F4E156-819F-3CD4-7028-31FA8701BA06}"/>
              </a:ext>
            </a:extLst>
          </p:cNvPr>
          <p:cNvSpPr/>
          <p:nvPr/>
        </p:nvSpPr>
        <p:spPr>
          <a:xfrm>
            <a:off x="7077160" y="4797122"/>
            <a:ext cx="1562757" cy="220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
        <p:nvSpPr>
          <p:cNvPr id="27" name="Rectangle 26">
            <a:extLst>
              <a:ext uri="{FF2B5EF4-FFF2-40B4-BE49-F238E27FC236}">
                <a16:creationId xmlns:a16="http://schemas.microsoft.com/office/drawing/2014/main" id="{7C7AE94A-6D92-7D53-4E94-492F64AAE7B8}"/>
              </a:ext>
            </a:extLst>
          </p:cNvPr>
          <p:cNvSpPr/>
          <p:nvPr/>
        </p:nvSpPr>
        <p:spPr>
          <a:xfrm>
            <a:off x="2560267" y="4820052"/>
            <a:ext cx="428529" cy="22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CN#</a:t>
            </a:r>
          </a:p>
        </p:txBody>
      </p:sp>
      <p:sp>
        <p:nvSpPr>
          <p:cNvPr id="28" name="Rectangle 27">
            <a:extLst>
              <a:ext uri="{FF2B5EF4-FFF2-40B4-BE49-F238E27FC236}">
                <a16:creationId xmlns:a16="http://schemas.microsoft.com/office/drawing/2014/main" id="{1C636581-AFD1-7005-844D-EB8756815FBC}"/>
              </a:ext>
            </a:extLst>
          </p:cNvPr>
          <p:cNvSpPr/>
          <p:nvPr/>
        </p:nvSpPr>
        <p:spPr>
          <a:xfrm>
            <a:off x="3637398" y="4802491"/>
            <a:ext cx="428529" cy="22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CN#</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Rectangle 37">
            <a:extLst>
              <a:ext uri="{FF2B5EF4-FFF2-40B4-BE49-F238E27FC236}">
                <a16:creationId xmlns:a16="http://schemas.microsoft.com/office/drawing/2014/main" id="{A6B8746C-A64C-33F8-B4F7-8D16B6D5F0BA}"/>
              </a:ext>
            </a:extLst>
          </p:cNvPr>
          <p:cNvSpPr/>
          <p:nvPr/>
        </p:nvSpPr>
        <p:spPr>
          <a:xfrm>
            <a:off x="3835480" y="2606730"/>
            <a:ext cx="428529" cy="22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CN#</a:t>
            </a:r>
          </a:p>
        </p:txBody>
      </p:sp>
      <p:sp>
        <p:nvSpPr>
          <p:cNvPr id="39" name="Rectangle 38">
            <a:extLst>
              <a:ext uri="{FF2B5EF4-FFF2-40B4-BE49-F238E27FC236}">
                <a16:creationId xmlns:a16="http://schemas.microsoft.com/office/drawing/2014/main" id="{1DEB835B-4167-D44E-7770-FA5F8C58C659}"/>
              </a:ext>
            </a:extLst>
          </p:cNvPr>
          <p:cNvSpPr/>
          <p:nvPr/>
        </p:nvSpPr>
        <p:spPr>
          <a:xfrm>
            <a:off x="3834679" y="2817413"/>
            <a:ext cx="428529" cy="220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CN#</a:t>
            </a:r>
          </a:p>
        </p:txBody>
      </p:sp>
      <p:sp>
        <p:nvSpPr>
          <p:cNvPr id="40" name="Rectangle 39">
            <a:extLst>
              <a:ext uri="{FF2B5EF4-FFF2-40B4-BE49-F238E27FC236}">
                <a16:creationId xmlns:a16="http://schemas.microsoft.com/office/drawing/2014/main" id="{B7B50729-922A-A41B-3766-3B755B152B28}"/>
              </a:ext>
            </a:extLst>
          </p:cNvPr>
          <p:cNvSpPr/>
          <p:nvPr/>
        </p:nvSpPr>
        <p:spPr>
          <a:xfrm>
            <a:off x="3825159" y="3167270"/>
            <a:ext cx="1562757" cy="220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Tree>
    <p:extLst>
      <p:ext uri="{BB962C8B-B14F-4D97-AF65-F5344CB8AC3E}">
        <p14:creationId xmlns:p14="http://schemas.microsoft.com/office/powerpoint/2010/main" val="6686520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91</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endParaRPr lang="en-US" sz="1200" b="1" dirty="0">
              <a:solidFill>
                <a:srgbClr val="0000FF"/>
              </a:solidFill>
            </a:endParaRPr>
          </a:p>
          <a:p>
            <a:pPr algn="ctr">
              <a:lnSpc>
                <a:spcPts val="1700"/>
              </a:lnSpc>
            </a:pP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rgbClr val="0000FF"/>
                </a:solidFill>
              </a:rPr>
              <a:t>Hirnstamm</a:t>
            </a:r>
            <a:endParaRPr lang="en-US" sz="1600" b="1" dirty="0">
              <a:solidFill>
                <a:srgbClr val="0000FF"/>
              </a:solidFill>
            </a:endParaRPr>
          </a:p>
          <a:p>
            <a:r>
              <a:rPr lang="en-US" sz="1200" dirty="0"/>
              <a:t>--CN5-Kern</a:t>
            </a:r>
          </a:p>
          <a:p>
            <a:r>
              <a:rPr lang="en-US" sz="1200" dirty="0"/>
              <a:t>--CN7  Kern</a:t>
            </a:r>
          </a:p>
          <a:p>
            <a:r>
              <a:rPr lang="en-US" sz="1200" dirty="0"/>
              <a:t>--Oberer Speicheldrüsennukleus   </a:t>
            </a:r>
          </a:p>
          <a:p>
            <a:r>
              <a:rPr lang="en-US" sz="1200" dirty="0"/>
              <a:t>  Kern</a:t>
            </a:r>
            <a:endParaRPr lang="en-US" sz="1600" dirty="0"/>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a:t>
            </a:r>
          </a:p>
          <a:p>
            <a:pPr>
              <a:lnSpc>
                <a:spcPts val="1500"/>
              </a:lnSpc>
            </a:pPr>
            <a:r>
              <a:rPr lang="en-US" sz="1200" dirty="0"/>
              <a:t>----</a:t>
            </a:r>
            <a:r>
              <a:rPr lang="en-US" sz="1200" dirty="0" err="1"/>
              <a:t>M’bomian</a:t>
            </a:r>
            <a:endParaRPr lang="en-US" sz="1200" dirty="0"/>
          </a:p>
          <a:p>
            <a:pPr>
              <a:lnSpc>
                <a:spcPts val="1500"/>
              </a:lnSpc>
            </a:pPr>
            <a:r>
              <a:rPr lang="en-US" sz="1200" dirty="0"/>
              <a:t>----Becherzellen</a:t>
            </a:r>
          </a:p>
          <a:p>
            <a:pPr>
              <a:lnSpc>
                <a:spcPts val="1500"/>
              </a:lnSpc>
            </a:pPr>
            <a:r>
              <a:rPr lang="en-US" sz="1200" dirty="0"/>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solidFill>
                  <a:schemeClr val="bg1">
                    <a:lumMod val="75000"/>
                  </a:schemeClr>
                </a:solidFill>
              </a:rPr>
              <a:t>In der LFU </a:t>
            </a:r>
            <a:r>
              <a:rPr lang="en-US" sz="1200" dirty="0">
                <a:solidFill>
                  <a:schemeClr val="bg1">
                    <a:lumMod val="75000"/>
                  </a:schemeClr>
                </a:solidFill>
              </a:rPr>
              <a:t>besteht der sensorische Teil aus Nozizeptoren der Augenoberfläche, die mit Ästen von  V1 und V2 verbunden sind.  Der motorische Teil besteht aus den Tränen-, Meibom- und Becherdrüsen/-zellen (innerviert durch parasympathische Nerven) sowie dem Orbicularis-oculi-Muskel (innerviert durch  CN7). </a:t>
            </a:r>
            <a:r>
              <a:rPr lang="en-US" sz="1200" dirty="0"/>
              <a:t>Die Integration im Zentralnervensystem findet im Hirnstamm statt und umfasst den  CN5-Kern, den  CN7-Kern und den  oberen Speichelkern (der die Drüsen motorisch innerviert). </a:t>
            </a:r>
            <a:endParaRPr lang="en-US" sz="1400" dirty="0">
              <a:solidFill>
                <a:srgbClr val="0000FF"/>
              </a:solidFill>
            </a:endParaRP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287375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oberen Bindehautgewölbe 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92</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solidFill>
                  <a:schemeClr val="bg1">
                    <a:lumMod val="75000"/>
                  </a:schemeClr>
                </a:solidFill>
              </a:rPr>
              <a:t>--P-Sympathikus</a:t>
            </a:r>
            <a:endParaRPr lang="en-US" sz="1400" dirty="0">
              <a:solidFill>
                <a:schemeClr val="bg1">
                  <a:lumMod val="75000"/>
                </a:schemeClr>
              </a:solidFill>
            </a:endParaRPr>
          </a:p>
          <a:p>
            <a:pPr>
              <a:lnSpc>
                <a:spcPts val="1700"/>
              </a:lnSpc>
            </a:pPr>
            <a:r>
              <a:rPr lang="en-US" sz="1200" dirty="0">
                <a:solidFill>
                  <a:schemeClr val="bg1">
                    <a:lumMod val="75000"/>
                  </a:schemeClr>
                </a:solidFill>
              </a:rPr>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1054135"/>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----Becherzellen</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3" name="TextBox 22">
            <a:extLst>
              <a:ext uri="{FF2B5EF4-FFF2-40B4-BE49-F238E27FC236}">
                <a16:creationId xmlns:a16="http://schemas.microsoft.com/office/drawing/2014/main" id="{AA23F61F-0194-5DCD-CFA0-52AAD796EB18}"/>
              </a:ext>
            </a:extLst>
          </p:cNvPr>
          <p:cNvSpPr txBox="1"/>
          <p:nvPr/>
        </p:nvSpPr>
        <p:spPr>
          <a:xfrm>
            <a:off x="304989" y="4255324"/>
            <a:ext cx="8507518" cy="948978"/>
          </a:xfrm>
          <a:prstGeom prst="rect">
            <a:avLst/>
          </a:prstGeom>
          <a:solidFill>
            <a:schemeClr val="accent6">
              <a:lumMod val="20000"/>
              <a:lumOff val="80000"/>
            </a:schemeClr>
          </a:solidFill>
        </p:spPr>
        <p:txBody>
          <a:bodyPr wrap="square" lIns="25400" tIns="12700" rIns="25400" bIns="12700" rtlCol="0">
            <a:spAutoFit/>
          </a:bodyPr>
          <a:lstStyle/>
          <a:p>
            <a:r>
              <a:rPr lang="en-US" sz="1200" b="1" i="1" dirty="0">
                <a:solidFill>
                  <a:schemeClr val="bg1">
                    <a:lumMod val="75000"/>
                  </a:schemeClr>
                </a:solidFill>
              </a:rPr>
              <a:t>In der LFU </a:t>
            </a:r>
            <a:r>
              <a:rPr lang="en-US" sz="1200" dirty="0">
                <a:solidFill>
                  <a:schemeClr val="bg1">
                    <a:lumMod val="75000"/>
                  </a:schemeClr>
                </a:solidFill>
              </a:rPr>
              <a:t>besteht der sensorische Teil aus Nozizeptoren der Augenoberfläche, die mit Ästen von  V1 und V2 verbunden sind.  Der motorische Teil besteht aus den Tränen-, Meibom- und Becherdrüsen/-zellen (innerviert durch parasympathische Nerven) sowie dem Orbicularis-oculi-Muskel (innerviert durch  CN7). Die Integration im Zentralnervensystem findet im Hirnstamm statt und umfasst den  CN5-Kern, den  CN7-Kern und den  oberen Speichelkern (der die Drüsen motorisch innerviert). </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6F9B6A3F-1DEC-B80F-4B77-B0C32A84C259}"/>
              </a:ext>
            </a:extLst>
          </p:cNvPr>
          <p:cNvSpPr txBox="1"/>
          <p:nvPr/>
        </p:nvSpPr>
        <p:spPr>
          <a:xfrm>
            <a:off x="1328030" y="3780427"/>
            <a:ext cx="6978271" cy="830997"/>
          </a:xfrm>
          <a:prstGeom prst="rect">
            <a:avLst/>
          </a:prstGeom>
          <a:solidFill>
            <a:schemeClr val="accent5">
              <a:lumMod val="40000"/>
              <a:lumOff val="60000"/>
            </a:schemeClr>
          </a:solidFill>
          <a:ln>
            <a:solidFill>
              <a:schemeClr val="tx1"/>
            </a:solidFill>
          </a:ln>
        </p:spPr>
        <p:txBody>
          <a:bodyPr wrap="square" lIns="25400" tIns="12700" rIns="25400" bIns="12700" rtlCol="0">
            <a:spAutoFit/>
          </a:bodyPr>
          <a:lstStyle/>
          <a:p>
            <a:r>
              <a:rPr lang="en-US" sz="1200" i="1" dirty="0">
                <a:effectLst>
                  <a:outerShdw blurRad="38100" dist="38100" dir="2700000" algn="tl">
                    <a:srgbClr val="000000">
                      <a:alpha val="43137"/>
                    </a:srgbClr>
                  </a:outerShdw>
                </a:effectLst>
              </a:rPr>
              <a:t>Ich weiß, dass der Nucleus salivatorius superior Teil des CN7-Kernkomplexes ist und es daher überflüssig ist, ihn separat aufzuführen. (Ich habe es so gemacht, damit der Text mit dem Wortlaut in der Abbildung auf der nächsten Folie übereinstimmt.)</a:t>
            </a:r>
          </a:p>
        </p:txBody>
      </p:sp>
      <p:sp>
        <p:nvSpPr>
          <p:cNvPr id="24" name="Arrow: Right 23">
            <a:extLst>
              <a:ext uri="{FF2B5EF4-FFF2-40B4-BE49-F238E27FC236}">
                <a16:creationId xmlns:a16="http://schemas.microsoft.com/office/drawing/2014/main" id="{328EF195-F1D6-8023-9925-4C8A631AA9D6}"/>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25" name="Arrow: Right 24">
            <a:extLst>
              <a:ext uri="{FF2B5EF4-FFF2-40B4-BE49-F238E27FC236}">
                <a16:creationId xmlns:a16="http://schemas.microsoft.com/office/drawing/2014/main" id="{6C5504B1-F414-BA5C-83CD-EEE8BB56880B}"/>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26" name="Rectangle 25">
            <a:extLst>
              <a:ext uri="{FF2B5EF4-FFF2-40B4-BE49-F238E27FC236}">
                <a16:creationId xmlns:a16="http://schemas.microsoft.com/office/drawing/2014/main" id="{57D8F128-0F7E-066E-0C4E-8D5142D5DEF7}"/>
              </a:ext>
            </a:extLst>
          </p:cNvPr>
          <p:cNvSpPr/>
          <p:nvPr/>
        </p:nvSpPr>
        <p:spPr>
          <a:xfrm>
            <a:off x="3832002" y="2968487"/>
            <a:ext cx="1845869" cy="662609"/>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941A7579-DD4B-C078-FA09-550531BF8B16}"/>
              </a:ext>
            </a:extLst>
          </p:cNvPr>
          <p:cNvSpPr txBox="1"/>
          <p:nvPr/>
        </p:nvSpPr>
        <p:spPr>
          <a:xfrm>
            <a:off x="3806435" y="2442726"/>
            <a:ext cx="1952846"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b="1" dirty="0"/>
              <a:t>--CN7-Kern</a:t>
            </a:r>
          </a:p>
          <a:p>
            <a:r>
              <a:rPr lang="en-US" sz="1200" b="1" dirty="0"/>
              <a:t>--Oberer Speichelkern   </a:t>
            </a:r>
          </a:p>
          <a:p>
            <a:r>
              <a:rPr lang="en-US" sz="1200" b="1" dirty="0"/>
              <a:t>  Kern</a:t>
            </a:r>
            <a:endParaRPr lang="en-US" sz="1600" b="1" dirty="0"/>
          </a:p>
        </p:txBody>
      </p:sp>
    </p:spTree>
    <p:extLst>
      <p:ext uri="{BB962C8B-B14F-4D97-AF65-F5344CB8AC3E}">
        <p14:creationId xmlns:p14="http://schemas.microsoft.com/office/powerpoint/2010/main" val="42251975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922FD5-578D-8072-46A1-7C6931D44D93}"/>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93</a:t>
            </a:fld>
            <a:endParaRPr lang="en-US" altLang="en-US"/>
          </a:p>
        </p:txBody>
      </p:sp>
      <p:pic>
        <p:nvPicPr>
          <p:cNvPr id="8194" name="Picture 2">
            <a:extLst>
              <a:ext uri="{FF2B5EF4-FFF2-40B4-BE49-F238E27FC236}">
                <a16:creationId xmlns:a16="http://schemas.microsoft.com/office/drawing/2014/main" id="{1B91AF58-D42A-6104-AAD9-8FBDFF7C02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668" y="1351722"/>
            <a:ext cx="6994664" cy="377687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F4EF75-268F-445E-0FA6-A21EE24003D0}"/>
              </a:ext>
            </a:extLst>
          </p:cNvPr>
          <p:cNvSpPr txBox="1"/>
          <p:nvPr/>
        </p:nvSpPr>
        <p:spPr>
          <a:xfrm>
            <a:off x="914400" y="5857461"/>
            <a:ext cx="7315200" cy="369332"/>
          </a:xfrm>
          <a:prstGeom prst="rect">
            <a:avLst/>
          </a:prstGeom>
          <a:noFill/>
        </p:spPr>
        <p:txBody>
          <a:bodyPr wrap="square" lIns="25400" tIns="12700" rIns="25400" bIns="12700" rtlCol="0">
            <a:spAutoFit/>
          </a:bodyPr>
          <a:lstStyle/>
          <a:p>
            <a:pPr algn="ctr"/>
            <a:r>
              <a:rPr lang="en-US" sz="1200" i="0" dirty="0">
                <a:effectLst/>
                <a:latin typeface="+mn-lt"/>
              </a:rPr>
              <a:t>Die sensorischen und motorischen Nerven, die die Komponenten der LFU verbinden </a:t>
            </a:r>
          </a:p>
        </p:txBody>
      </p:sp>
      <p:sp>
        <p:nvSpPr>
          <p:cNvPr id="4" name="TextBox 3">
            <a:extLst>
              <a:ext uri="{FF2B5EF4-FFF2-40B4-BE49-F238E27FC236}">
                <a16:creationId xmlns:a16="http://schemas.microsoft.com/office/drawing/2014/main" id="{2BA97285-EC9A-373E-8F62-82005D62466F}"/>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Tree>
    <p:extLst>
      <p:ext uri="{BB962C8B-B14F-4D97-AF65-F5344CB8AC3E}">
        <p14:creationId xmlns:p14="http://schemas.microsoft.com/office/powerpoint/2010/main" val="24665306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rgbClr val="0000FF"/>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94</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rgbClr val="0000FF"/>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rgbClr val="0000FF"/>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rgbClr val="0000FF"/>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rgbClr val="0000FF"/>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442237"/>
          </a:xfrm>
          <a:prstGeom prst="rect">
            <a:avLst/>
          </a:prstGeom>
          <a:noFill/>
          <a:ln>
            <a:noFill/>
          </a:ln>
        </p:spPr>
        <p:txBody>
          <a:bodyPr wrap="square" lIns="25400" tIns="12700" rIns="25400" bIns="12700" rtlCol="0">
            <a:spAutoFit/>
          </a:bodyPr>
          <a:lstStyle/>
          <a:p>
            <a:pPr algn="ctr">
              <a:lnSpc>
                <a:spcPts val="1700"/>
              </a:lnSpc>
            </a:pPr>
            <a:r>
              <a:rPr lang="en-US" sz="1200" b="1" dirty="0" err="1">
                <a:solidFill>
                  <a:srgbClr val="0000FF"/>
                </a:solidFill>
              </a:rPr>
              <a:t>Afferente</a:t>
            </a:r>
            <a:r>
              <a:rPr lang="en-US" sz="1200" b="1" dirty="0">
                <a:solidFill>
                  <a:srgbClr val="0000FF"/>
                </a:solidFill>
              </a:rPr>
              <a:t> </a:t>
            </a:r>
            <a:r>
              <a:rPr lang="en-US" sz="1200" b="1" dirty="0" err="1">
                <a:solidFill>
                  <a:srgbClr val="0000FF"/>
                </a:solidFill>
              </a:rPr>
              <a:t>Nerven</a:t>
            </a:r>
            <a:endParaRPr lang="en-US" sz="1200" b="1" dirty="0">
              <a:solidFill>
                <a:srgbClr val="0000FF"/>
              </a:solidFill>
            </a:endParaRP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rgbClr val="0000FF"/>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rgbClr val="0000FF"/>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t>Äste des</a:t>
            </a:r>
          </a:p>
          <a:p>
            <a:pPr>
              <a:lnSpc>
                <a:spcPts val="1500"/>
              </a:lnSpc>
            </a:pPr>
            <a:r>
              <a:rPr lang="en-US" sz="1200" dirty="0"/>
              <a:t>V</a:t>
            </a:r>
            <a:r>
              <a:rPr lang="en-US" sz="1200" baseline="-25000" dirty="0"/>
              <a:t>1</a:t>
            </a:r>
            <a:r>
              <a:rPr lang="en-US" sz="1200" dirty="0"/>
              <a:t> und V</a:t>
            </a:r>
            <a:r>
              <a:rPr lang="en-US" sz="1200" baseline="-25000" dirty="0"/>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rgbClr val="0000FF"/>
                </a:solidFill>
              </a:rPr>
              <a:t>Hirnstamm</a:t>
            </a:r>
            <a:endParaRPr lang="en-US" sz="1600" b="1" dirty="0">
              <a:solidFill>
                <a:srgbClr val="0000FF"/>
              </a:solidFill>
            </a:endParaRPr>
          </a:p>
          <a:p>
            <a:r>
              <a:rPr lang="en-US" sz="1200" dirty="0"/>
              <a:t>--CN5-Kern</a:t>
            </a:r>
          </a:p>
          <a:p>
            <a:r>
              <a:rPr lang="en-US" sz="1200" dirty="0"/>
              <a:t>--CN7  Kern</a:t>
            </a:r>
          </a:p>
          <a:p>
            <a:r>
              <a:rPr lang="en-US" sz="1200" dirty="0"/>
              <a:t>--Oberer Speicheldrüsennukleus   </a:t>
            </a:r>
          </a:p>
          <a:p>
            <a:r>
              <a:rPr lang="en-US" sz="1200" dirty="0"/>
              <a:t>  Kern</a:t>
            </a:r>
            <a:endParaRPr lang="en-US" sz="1600" dirty="0"/>
          </a:p>
        </p:txBody>
      </p:sp>
      <p:sp>
        <p:nvSpPr>
          <p:cNvPr id="20" name="TextBox 19">
            <a:extLst>
              <a:ext uri="{FF2B5EF4-FFF2-40B4-BE49-F238E27FC236}">
                <a16:creationId xmlns:a16="http://schemas.microsoft.com/office/drawing/2014/main" id="{2A7C1A95-BB59-1A51-C1E9-A6E852094DD4}"/>
              </a:ext>
            </a:extLst>
          </p:cNvPr>
          <p:cNvSpPr txBox="1"/>
          <p:nvPr/>
        </p:nvSpPr>
        <p:spPr>
          <a:xfrm>
            <a:off x="5643142" y="2990526"/>
            <a:ext cx="1810177" cy="528350"/>
          </a:xfrm>
          <a:prstGeom prst="rect">
            <a:avLst/>
          </a:prstGeom>
          <a:noFill/>
          <a:ln>
            <a:noFill/>
          </a:ln>
        </p:spPr>
        <p:txBody>
          <a:bodyPr wrap="square" lIns="25400" tIns="12700" rIns="25400" bIns="12700" rtlCol="0">
            <a:spAutoFit/>
          </a:bodyPr>
          <a:lstStyle/>
          <a:p>
            <a:pPr>
              <a:lnSpc>
                <a:spcPts val="1700"/>
              </a:lnSpc>
            </a:pPr>
            <a:r>
              <a:rPr lang="en-US" sz="1200" dirty="0" err="1"/>
              <a:t>--P’sympathikus</a:t>
            </a:r>
            <a:endParaRPr lang="en-US" sz="1400" dirty="0"/>
          </a:p>
          <a:p>
            <a:pPr>
              <a:lnSpc>
                <a:spcPts val="1700"/>
              </a:lnSpc>
            </a:pPr>
            <a:r>
              <a:rPr lang="en-US" sz="1200" dirty="0"/>
              <a:t>--CN7</a:t>
            </a: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t>--Drüsen</a:t>
            </a:r>
          </a:p>
          <a:p>
            <a:pPr>
              <a:lnSpc>
                <a:spcPts val="1500"/>
              </a:lnSpc>
            </a:pPr>
            <a:r>
              <a:rPr lang="en-US" sz="1200" dirty="0"/>
              <a:t>----Tränendrüse</a:t>
            </a:r>
          </a:p>
          <a:p>
            <a:pPr>
              <a:lnSpc>
                <a:spcPts val="1500"/>
              </a:lnSpc>
            </a:pPr>
            <a:r>
              <a:rPr lang="en-US" sz="1200" dirty="0"/>
              <a:t>----</a:t>
            </a:r>
            <a:r>
              <a:rPr lang="en-US" sz="1200" dirty="0" err="1"/>
              <a:t>M’bomian</a:t>
            </a:r>
            <a:endParaRPr lang="en-US" sz="1200" dirty="0"/>
          </a:p>
          <a:p>
            <a:pPr>
              <a:lnSpc>
                <a:spcPts val="1500"/>
              </a:lnSpc>
            </a:pPr>
            <a:r>
              <a:rPr lang="en-US" sz="1200" dirty="0"/>
              <a:t>----Becherzellen</a:t>
            </a:r>
          </a:p>
          <a:p>
            <a:pPr>
              <a:lnSpc>
                <a:spcPts val="1500"/>
              </a:lnSpc>
            </a:pPr>
            <a:r>
              <a:rPr lang="en-US" sz="1200" dirty="0"/>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461665"/>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A5408899-7020-ECF5-8331-D189597ADED6}"/>
              </a:ext>
            </a:extLst>
          </p:cNvPr>
          <p:cNvSpPr txBox="1"/>
          <p:nvPr/>
        </p:nvSpPr>
        <p:spPr>
          <a:xfrm>
            <a:off x="890757" y="4393514"/>
            <a:ext cx="7349988" cy="646331"/>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effectLst>
                  <a:outerShdw blurRad="38100" dist="38100" dir="2700000" algn="tl">
                    <a:srgbClr val="000000">
                      <a:alpha val="43137"/>
                    </a:srgbClr>
                  </a:outerShdw>
                </a:effectLst>
              </a:rPr>
              <a:t>Beachten Sie, dass die LFU nicht nur auf Vorgänge an der Augenoberfläche reagiert, sondern auch auf endokrinologische Einflüsse sowie auf kortikale Signale</a:t>
            </a:r>
          </a:p>
        </p:txBody>
      </p:sp>
      <p:sp>
        <p:nvSpPr>
          <p:cNvPr id="23" name="Star: 5 Points 22">
            <a:extLst>
              <a:ext uri="{FF2B5EF4-FFF2-40B4-BE49-F238E27FC236}">
                <a16:creationId xmlns:a16="http://schemas.microsoft.com/office/drawing/2014/main" id="{C6E35838-432C-251A-5143-8DD860689769}"/>
              </a:ext>
            </a:extLst>
          </p:cNvPr>
          <p:cNvSpPr/>
          <p:nvPr/>
        </p:nvSpPr>
        <p:spPr>
          <a:xfrm>
            <a:off x="8233201" y="4444071"/>
            <a:ext cx="546199" cy="528350"/>
          </a:xfrm>
          <a:prstGeom prst="star5">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ar: 5 Points 23">
            <a:extLst>
              <a:ext uri="{FF2B5EF4-FFF2-40B4-BE49-F238E27FC236}">
                <a16:creationId xmlns:a16="http://schemas.microsoft.com/office/drawing/2014/main" id="{CCA134F7-F845-ADF8-2BFE-3068BC7C4A7F}"/>
              </a:ext>
            </a:extLst>
          </p:cNvPr>
          <p:cNvSpPr/>
          <p:nvPr/>
        </p:nvSpPr>
        <p:spPr>
          <a:xfrm>
            <a:off x="295136" y="4452504"/>
            <a:ext cx="546199" cy="528350"/>
          </a:xfrm>
          <a:prstGeom prst="star5">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2291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95</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endParaRPr lang="en-US" sz="1400" dirty="0">
              <a:solidFill>
                <a:schemeClr val="accent5"/>
              </a:solidFill>
            </a:endParaRPr>
          </a:p>
          <a:p>
            <a:r>
              <a:rPr lang="en-US" sz="1200" i="1" dirty="0">
                <a:solidFill>
                  <a:schemeClr val="accent5"/>
                </a:solidFill>
              </a:rPr>
              <a:t>Wir stellen uns den peripheren parasympathischen Weg als aus zwei Teilen bestehend vor – welche sind das?</a:t>
            </a:r>
          </a:p>
          <a:p>
            <a:r>
              <a:rPr lang="en-US" sz="1200" dirty="0">
                <a:solidFill>
                  <a:schemeClr val="accent5"/>
                </a:solidFill>
              </a:rPr>
              <a:t>Der präganglionäre Abschnitt (Fasern) und der postganglionäre Abschnitt (Fasern)</a:t>
            </a:r>
          </a:p>
          <a:p>
            <a:endParaRPr lang="en-US" sz="1400" i="1" dirty="0">
              <a:solidFill>
                <a:schemeClr val="accent5"/>
              </a:solidFill>
            </a:endParaRPr>
          </a:p>
          <a:p>
            <a:r>
              <a:rPr lang="en-US" sz="1200" i="1" dirty="0">
                <a:solidFill>
                  <a:schemeClr val="accent5"/>
                </a:solidFill>
              </a:rPr>
              <a:t>Mit seinen </a:t>
            </a:r>
            <a:r>
              <a:rPr lang="en-US" sz="1200" dirty="0">
                <a:solidFill>
                  <a:schemeClr val="accent5"/>
                </a:solidFill>
              </a:rPr>
              <a:t>zentralen, präganglionären </a:t>
            </a:r>
            <a:r>
              <a:rPr lang="en-US" sz="1200" i="1" dirty="0">
                <a:solidFill>
                  <a:schemeClr val="accent5"/>
                </a:solidFill>
              </a:rPr>
              <a:t>und </a:t>
            </a:r>
            <a:r>
              <a:rPr lang="en-US" sz="1200" dirty="0">
                <a:solidFill>
                  <a:schemeClr val="accent5"/>
                </a:solidFill>
              </a:rPr>
              <a:t>postganglionären </a:t>
            </a:r>
            <a:r>
              <a:rPr lang="en-US" sz="1200" i="1" dirty="0">
                <a:solidFill>
                  <a:schemeClr val="accent5"/>
                </a:solidFill>
              </a:rPr>
              <a:t>Fasern wird der </a:t>
            </a:r>
            <a:r>
              <a:rPr lang="en-US" sz="1200" b="1" dirty="0">
                <a:solidFill>
                  <a:schemeClr val="accent5"/>
                </a:solidFill>
              </a:rPr>
              <a:t>sympathische </a:t>
            </a:r>
            <a:r>
              <a:rPr lang="en-US" sz="1200" i="1" dirty="0">
                <a:solidFill>
                  <a:schemeClr val="accent5"/>
                </a:solidFill>
              </a:rPr>
              <a:t>Weg in ähnlicher Weise konzeptualisiert. Allerdings sind Sympathikus und Parasympathikus in gewisser Hinsicht diametral entgegengesetzt organisiert. In welcher Hinsicht ist das so?</a:t>
            </a:r>
          </a:p>
          <a:p>
            <a:r>
              <a:rPr lang="en-US" sz="1200" dirty="0">
                <a:solidFill>
                  <a:schemeClr val="accent5"/>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25" name="Frame 24">
            <a:extLst>
              <a:ext uri="{FF2B5EF4-FFF2-40B4-BE49-F238E27FC236}">
                <a16:creationId xmlns:a16="http://schemas.microsoft.com/office/drawing/2014/main" id="{A56715DB-635D-D9EF-20EA-4C82CE0A2641}"/>
              </a:ext>
            </a:extLst>
          </p:cNvPr>
          <p:cNvSpPr/>
          <p:nvPr/>
        </p:nvSpPr>
        <p:spPr>
          <a:xfrm>
            <a:off x="5696123" y="2940590"/>
            <a:ext cx="1951567" cy="330529"/>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a:extLst>
              <a:ext uri="{FF2B5EF4-FFF2-40B4-BE49-F238E27FC236}">
                <a16:creationId xmlns:a16="http://schemas.microsoft.com/office/drawing/2014/main" id="{AB61C986-7249-4DB4-9810-002D6854AEE7}"/>
              </a:ext>
            </a:extLst>
          </p:cNvPr>
          <p:cNvSpPr txBox="1"/>
          <p:nvPr/>
        </p:nvSpPr>
        <p:spPr>
          <a:xfrm>
            <a:off x="5759281" y="2975061"/>
            <a:ext cx="1921806" cy="210314"/>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Tree>
    <p:extLst>
      <p:ext uri="{BB962C8B-B14F-4D97-AF65-F5344CB8AC3E}">
        <p14:creationId xmlns:p14="http://schemas.microsoft.com/office/powerpoint/2010/main" val="29048373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96</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endParaRPr lang="en-US" sz="1400" i="1" dirty="0">
              <a:solidFill>
                <a:schemeClr val="accent5"/>
              </a:solidFill>
            </a:endParaRPr>
          </a:p>
          <a:p>
            <a:r>
              <a:rPr lang="en-US" sz="1200" dirty="0">
                <a:solidFill>
                  <a:schemeClr val="accent5"/>
                </a:solidFill>
              </a:rPr>
              <a:t>Der präganglionäre Abschnitt (Fasern) und der postganglionäre Abschnitt (Fasern)</a:t>
            </a:r>
          </a:p>
          <a:p>
            <a:endParaRPr lang="en-US" sz="1400" i="1" dirty="0">
              <a:solidFill>
                <a:schemeClr val="accent5"/>
              </a:solidFill>
            </a:endParaRPr>
          </a:p>
          <a:p>
            <a:r>
              <a:rPr lang="en-US" sz="1200" i="1" dirty="0">
                <a:solidFill>
                  <a:schemeClr val="accent5"/>
                </a:solidFill>
              </a:rPr>
              <a:t>Mit seinen </a:t>
            </a:r>
            <a:r>
              <a:rPr lang="en-US" sz="1200" dirty="0">
                <a:solidFill>
                  <a:schemeClr val="accent5"/>
                </a:solidFill>
              </a:rPr>
              <a:t>zentralen, präganglionären </a:t>
            </a:r>
            <a:r>
              <a:rPr lang="en-US" sz="1200" i="1" dirty="0">
                <a:solidFill>
                  <a:schemeClr val="accent5"/>
                </a:solidFill>
              </a:rPr>
              <a:t>und </a:t>
            </a:r>
            <a:r>
              <a:rPr lang="en-US" sz="1200" dirty="0">
                <a:solidFill>
                  <a:schemeClr val="accent5"/>
                </a:solidFill>
              </a:rPr>
              <a:t>postganglionären </a:t>
            </a:r>
            <a:r>
              <a:rPr lang="en-US" sz="1200" i="1" dirty="0">
                <a:solidFill>
                  <a:schemeClr val="accent5"/>
                </a:solidFill>
              </a:rPr>
              <a:t>Fasern wird der </a:t>
            </a:r>
            <a:r>
              <a:rPr lang="en-US" sz="1200" b="1" dirty="0">
                <a:solidFill>
                  <a:schemeClr val="accent5"/>
                </a:solidFill>
              </a:rPr>
              <a:t>sympathische </a:t>
            </a:r>
            <a:r>
              <a:rPr lang="en-US" sz="1200" i="1" dirty="0">
                <a:solidFill>
                  <a:schemeClr val="accent5"/>
                </a:solidFill>
              </a:rPr>
              <a:t>Weg in ähnlicher Weise konzeptualisiert. Allerdings sind Sympathikus und Parasympathikus in gewisser Hinsicht diametral entgegengesetzt organisiert. In welcher Hinsicht ist das so?</a:t>
            </a:r>
          </a:p>
          <a:p>
            <a:r>
              <a:rPr lang="en-US" sz="1200" dirty="0">
                <a:solidFill>
                  <a:schemeClr val="accent5"/>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32" name="Frame 24">
            <a:extLst>
              <a:ext uri="{FF2B5EF4-FFF2-40B4-BE49-F238E27FC236}">
                <a16:creationId xmlns:a16="http://schemas.microsoft.com/office/drawing/2014/main" id="{2E9A9288-EA1E-41ED-952D-C3FE41DAA5F8}"/>
              </a:ext>
            </a:extLst>
          </p:cNvPr>
          <p:cNvSpPr/>
          <p:nvPr/>
        </p:nvSpPr>
        <p:spPr>
          <a:xfrm>
            <a:off x="5696123" y="2940590"/>
            <a:ext cx="1951567" cy="330529"/>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TextBox 27">
            <a:extLst>
              <a:ext uri="{FF2B5EF4-FFF2-40B4-BE49-F238E27FC236}">
                <a16:creationId xmlns:a16="http://schemas.microsoft.com/office/drawing/2014/main" id="{6A3B8274-E866-4842-B922-D9423E93135B}"/>
              </a:ext>
            </a:extLst>
          </p:cNvPr>
          <p:cNvSpPr txBox="1"/>
          <p:nvPr/>
        </p:nvSpPr>
        <p:spPr>
          <a:xfrm>
            <a:off x="5759281" y="2975061"/>
            <a:ext cx="1921806" cy="210314"/>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Tree>
    <p:extLst>
      <p:ext uri="{BB962C8B-B14F-4D97-AF65-F5344CB8AC3E}">
        <p14:creationId xmlns:p14="http://schemas.microsoft.com/office/powerpoint/2010/main" val="19991883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97</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solidFill>
                <a:schemeClr val="accent5"/>
              </a:solidFill>
            </a:endParaRPr>
          </a:p>
          <a:p>
            <a:r>
              <a:rPr lang="en-US" sz="1200" i="1" dirty="0">
                <a:solidFill>
                  <a:schemeClr val="accent5"/>
                </a:solidFill>
              </a:rPr>
              <a:t>Mit seinen </a:t>
            </a:r>
            <a:r>
              <a:rPr lang="en-US" sz="1200" dirty="0">
                <a:solidFill>
                  <a:schemeClr val="accent5"/>
                </a:solidFill>
              </a:rPr>
              <a:t>zentralen, präganglionären </a:t>
            </a:r>
            <a:r>
              <a:rPr lang="en-US" sz="1200" i="1" dirty="0">
                <a:solidFill>
                  <a:schemeClr val="accent5"/>
                </a:solidFill>
              </a:rPr>
              <a:t>und </a:t>
            </a:r>
            <a:r>
              <a:rPr lang="en-US" sz="1200" dirty="0">
                <a:solidFill>
                  <a:schemeClr val="accent5"/>
                </a:solidFill>
              </a:rPr>
              <a:t>postganglionären </a:t>
            </a:r>
            <a:r>
              <a:rPr lang="en-US" sz="1200" i="1" dirty="0">
                <a:solidFill>
                  <a:schemeClr val="accent5"/>
                </a:solidFill>
              </a:rPr>
              <a:t>Fasern wird der </a:t>
            </a:r>
            <a:r>
              <a:rPr lang="en-US" sz="1200" b="1" dirty="0">
                <a:solidFill>
                  <a:schemeClr val="accent5"/>
                </a:solidFill>
              </a:rPr>
              <a:t>sympathische </a:t>
            </a:r>
            <a:r>
              <a:rPr lang="en-US" sz="1200" i="1" dirty="0">
                <a:solidFill>
                  <a:schemeClr val="accent5"/>
                </a:solidFill>
              </a:rPr>
              <a:t>Weg in ähnlicher Weise konzeptualisiert. Allerdings sind Sympathikus und Parasympathikus in gewisser Hinsicht diametral entgegengesetzt organisiert. In welcher Hinsicht ist das so?</a:t>
            </a:r>
          </a:p>
          <a:p>
            <a:r>
              <a:rPr lang="en-US" sz="1200" dirty="0">
                <a:solidFill>
                  <a:schemeClr val="accent5"/>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32" name="Frame 24">
            <a:extLst>
              <a:ext uri="{FF2B5EF4-FFF2-40B4-BE49-F238E27FC236}">
                <a16:creationId xmlns:a16="http://schemas.microsoft.com/office/drawing/2014/main" id="{987E838E-F236-4849-B518-7C3AE6EBBAB8}"/>
              </a:ext>
            </a:extLst>
          </p:cNvPr>
          <p:cNvSpPr/>
          <p:nvPr/>
        </p:nvSpPr>
        <p:spPr>
          <a:xfrm>
            <a:off x="5696123" y="2940590"/>
            <a:ext cx="1951567" cy="330529"/>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TextBox 27">
            <a:extLst>
              <a:ext uri="{FF2B5EF4-FFF2-40B4-BE49-F238E27FC236}">
                <a16:creationId xmlns:a16="http://schemas.microsoft.com/office/drawing/2014/main" id="{DD7CF865-89FB-4DF3-83E8-5B4EB81B969C}"/>
              </a:ext>
            </a:extLst>
          </p:cNvPr>
          <p:cNvSpPr txBox="1"/>
          <p:nvPr/>
        </p:nvSpPr>
        <p:spPr>
          <a:xfrm>
            <a:off x="5759281" y="2975061"/>
            <a:ext cx="1921806" cy="210314"/>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Tree>
    <p:extLst>
      <p:ext uri="{BB962C8B-B14F-4D97-AF65-F5344CB8AC3E}">
        <p14:creationId xmlns:p14="http://schemas.microsoft.com/office/powerpoint/2010/main" val="29722491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 aus?</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98</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endParaRPr lang="en-US" sz="1400" i="1" dirty="0">
              <a:solidFill>
                <a:schemeClr val="accent5"/>
              </a:solidFill>
            </a:endParaRPr>
          </a:p>
          <a:p>
            <a:r>
              <a:rPr lang="en-US" sz="1200" dirty="0">
                <a:solidFill>
                  <a:schemeClr val="accent5"/>
                </a:solidFill>
              </a:rPr>
              <a:t>Im sympathischen System sind die präganglionären Fasern relativ kurz, da sie sich lediglich vom Rückenmark bis zu den sympathischen Ganglien erstrecken müssen, 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32" name="Frame 24">
            <a:extLst>
              <a:ext uri="{FF2B5EF4-FFF2-40B4-BE49-F238E27FC236}">
                <a16:creationId xmlns:a16="http://schemas.microsoft.com/office/drawing/2014/main" id="{D57019CD-BA7B-4493-A4A4-7B3301232F5B}"/>
              </a:ext>
            </a:extLst>
          </p:cNvPr>
          <p:cNvSpPr/>
          <p:nvPr/>
        </p:nvSpPr>
        <p:spPr>
          <a:xfrm>
            <a:off x="6458480" y="2957689"/>
            <a:ext cx="1951567" cy="330529"/>
          </a:xfrm>
          <a:prstGeom prst="frame">
            <a:avLst>
              <a:gd name="adj1" fmla="val 1953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TextBox 27">
            <a:extLst>
              <a:ext uri="{FF2B5EF4-FFF2-40B4-BE49-F238E27FC236}">
                <a16:creationId xmlns:a16="http://schemas.microsoft.com/office/drawing/2014/main" id="{3709E392-7148-4B1A-B80E-924F5C469F63}"/>
              </a:ext>
            </a:extLst>
          </p:cNvPr>
          <p:cNvSpPr txBox="1"/>
          <p:nvPr/>
        </p:nvSpPr>
        <p:spPr>
          <a:xfrm>
            <a:off x="6514056" y="2984377"/>
            <a:ext cx="1921806" cy="210314"/>
          </a:xfrm>
          <a:prstGeom prst="rect">
            <a:avLst/>
          </a:prstGeom>
          <a:noFill/>
        </p:spPr>
        <p:txBody>
          <a:bodyPr wrap="square" lIns="25400" tIns="12700" rIns="25400" bIns="12700" rtlCol="0">
            <a:spAutoFit/>
          </a:bodyPr>
          <a:lstStyle/>
          <a:p>
            <a:r>
              <a:rPr lang="en-US" sz="1200" b="1" dirty="0" err="1">
                <a:solidFill>
                  <a:srgbClr val="0000FF"/>
                </a:solidFill>
              </a:rPr>
              <a:t>P’sympathische Nerven</a:t>
            </a:r>
            <a:endParaRPr lang="en-US" sz="1400" b="1" dirty="0">
              <a:solidFill>
                <a:srgbClr val="0000FF"/>
              </a:solidFill>
            </a:endParaRPr>
          </a:p>
        </p:txBody>
      </p:sp>
    </p:spTree>
    <p:extLst>
      <p:ext uri="{BB962C8B-B14F-4D97-AF65-F5344CB8AC3E}">
        <p14:creationId xmlns:p14="http://schemas.microsoft.com/office/powerpoint/2010/main" val="18536090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a:extLst>
              <a:ext uri="{FF2B5EF4-FFF2-40B4-BE49-F238E27FC236}">
                <a16:creationId xmlns:a16="http://schemas.microsoft.com/office/drawing/2014/main" id="{08DBE737-8FC1-66AC-7771-2A2DEBD6D3DC}"/>
              </a:ext>
            </a:extLst>
          </p:cNvPr>
          <p:cNvCxnSpPr>
            <a:cxnSpLocks/>
          </p:cNvCxnSpPr>
          <p:nvPr/>
        </p:nvCxnSpPr>
        <p:spPr>
          <a:xfrm>
            <a:off x="7122640" y="3167270"/>
            <a:ext cx="578060" cy="132521"/>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36BC65CA-5469-986F-99E2-469C0444669F}"/>
              </a:ext>
            </a:extLst>
          </p:cNvPr>
          <p:cNvSpPr/>
          <p:nvPr/>
        </p:nvSpPr>
        <p:spPr>
          <a:xfrm>
            <a:off x="7010400" y="2975061"/>
            <a:ext cx="266242" cy="2960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25FB44D8-7073-6EC4-0696-C59BCEB6B653}"/>
              </a:ext>
            </a:extLst>
          </p:cNvPr>
          <p:cNvSpPr txBox="1"/>
          <p:nvPr/>
        </p:nvSpPr>
        <p:spPr>
          <a:xfrm>
            <a:off x="649358" y="1232451"/>
            <a:ext cx="8335616" cy="5078313"/>
          </a:xfrm>
          <a:prstGeom prst="rect">
            <a:avLst/>
          </a:prstGeom>
          <a:noFill/>
        </p:spPr>
        <p:txBody>
          <a:bodyPr wrap="square" lIns="25400" tIns="12700" rIns="25400" bIns="12700" rtlCol="0">
            <a:spAutoFit/>
          </a:bodyPr>
          <a:lstStyle/>
          <a:p>
            <a:r>
              <a:rPr lang="en-US" sz="1200" i="1" dirty="0">
                <a:solidFill>
                  <a:schemeClr val="bg1"/>
                </a:solidFill>
              </a:rPr>
              <a:t>In welchem Quadranten der Augenhöhle befindet sich die Haupttränendrüse?</a:t>
            </a:r>
          </a:p>
          <a:p>
            <a:r>
              <a:rPr lang="en-US" sz="1200" dirty="0">
                <a:solidFill>
                  <a:schemeClr val="bg1"/>
                </a:solidFill>
              </a:rPr>
              <a:t>Superotemporal</a:t>
            </a:r>
          </a:p>
          <a:p>
            <a:endParaRPr lang="en-US" dirty="0">
              <a:solidFill>
                <a:schemeClr val="bg1"/>
              </a:solidFill>
            </a:endParaRPr>
          </a:p>
          <a:p>
            <a:r>
              <a:rPr lang="en-US" sz="1200" i="1" dirty="0">
                <a:solidFill>
                  <a:schemeClr val="bg1"/>
                </a:solidFill>
              </a:rPr>
              <a:t>In welcher Augenhöhlenfossa befindet sich die Drüse?</a:t>
            </a:r>
          </a:p>
          <a:p>
            <a:r>
              <a:rPr lang="en-US" sz="1200" dirty="0">
                <a:solidFill>
                  <a:schemeClr val="bg1"/>
                </a:solidFill>
              </a:rPr>
              <a:t>Im Stirnbein</a:t>
            </a:r>
          </a:p>
          <a:p>
            <a:endParaRPr lang="en-US" dirty="0">
              <a:solidFill>
                <a:schemeClr val="bg1"/>
              </a:solidFill>
            </a:endParaRPr>
          </a:p>
          <a:p>
            <a:r>
              <a:rPr lang="en-US" sz="1200" i="1" dirty="0">
                <a:solidFill>
                  <a:schemeClr val="bg1"/>
                </a:solidFill>
              </a:rPr>
              <a:t>Die Tränendrüse ist in zwei Lappen unterteilt – wie heißen diese?</a:t>
            </a:r>
          </a:p>
          <a:p>
            <a:r>
              <a:rPr lang="en-US" sz="1200" dirty="0">
                <a:solidFill>
                  <a:schemeClr val="bg1"/>
                </a:solidFill>
              </a:rPr>
              <a:t>Der Orbital- und der Palpebral-Lappen</a:t>
            </a:r>
          </a:p>
          <a:p>
            <a:endParaRPr lang="en-US" sz="1800" dirty="0">
              <a:solidFill>
                <a:schemeClr val="bg1"/>
              </a:solidFill>
            </a:endParaRPr>
          </a:p>
          <a:p>
            <a:r>
              <a:rPr lang="en-US" sz="1200" i="1" dirty="0">
                <a:solidFill>
                  <a:schemeClr val="bg1"/>
                </a:solidFill>
              </a:rPr>
              <a:t>Welche Struktur bildet die Trennlinie?</a:t>
            </a:r>
          </a:p>
          <a:p>
            <a:r>
              <a:rPr lang="en-US" sz="1200" dirty="0">
                <a:solidFill>
                  <a:schemeClr val="bg1"/>
                </a:solidFill>
              </a:rPr>
              <a:t>Das laterale Horn der Levator-Aponeurose</a:t>
            </a:r>
          </a:p>
          <a:p>
            <a:endParaRPr lang="en-US" i="1" dirty="0">
              <a:solidFill>
                <a:schemeClr val="bg1"/>
              </a:solidFill>
            </a:endParaRPr>
          </a:p>
          <a:p>
            <a:r>
              <a:rPr lang="en-US" sz="1200" i="1" dirty="0">
                <a:solidFill>
                  <a:schemeClr val="bg1"/>
                </a:solidFill>
              </a:rPr>
              <a:t>Wie viele Gänge hat die Tränendrüse? Wo münden sie?</a:t>
            </a:r>
          </a:p>
          <a:p>
            <a:r>
              <a:rPr lang="en-US" sz="1200" dirty="0">
                <a:solidFill>
                  <a:schemeClr val="bg1"/>
                </a:solidFill>
              </a:rPr>
              <a:t>Etwa 12. In den Fornix </a:t>
            </a:r>
            <a:r>
              <a:rPr lang="en-US" sz="1200" dirty="0" err="1">
                <a:solidFill>
                  <a:schemeClr val="bg1"/>
                </a:solidFill>
              </a:rPr>
              <a:t>conjunctivalis </a:t>
            </a:r>
            <a:r>
              <a:rPr lang="en-US" sz="1200" dirty="0">
                <a:solidFill>
                  <a:schemeClr val="bg1"/>
                </a:solidFill>
              </a:rPr>
              <a:t>oberhalb des oberen Tarsus.</a:t>
            </a:r>
          </a:p>
          <a:p>
            <a:endParaRPr lang="en-US" sz="1800" i="1" dirty="0">
              <a:solidFill>
                <a:schemeClr val="bg1"/>
              </a:solidFill>
            </a:endParaRPr>
          </a:p>
          <a:p>
            <a:r>
              <a:rPr lang="en-US" sz="1200" i="1" dirty="0">
                <a:solidFill>
                  <a:schemeClr val="bg1"/>
                </a:solidFill>
              </a:rPr>
              <a:t>Was ist die </a:t>
            </a:r>
            <a:r>
              <a:rPr lang="en-US" sz="1200" dirty="0">
                <a:solidFill>
                  <a:schemeClr val="bg1"/>
                </a:solidFill>
              </a:rPr>
              <a:t>Tränenfunktions-Einheit </a:t>
            </a:r>
            <a:r>
              <a:rPr lang="en-US" sz="1200" i="1" dirty="0">
                <a:solidFill>
                  <a:schemeClr val="bg1"/>
                </a:solidFill>
              </a:rPr>
              <a:t>(LFU)?</a:t>
            </a:r>
            <a:endParaRPr lang="en-US" sz="1800" i="1" dirty="0">
              <a:solidFill>
                <a:schemeClr val="bg1"/>
              </a:solidFill>
            </a:endParaRPr>
          </a:p>
          <a:p>
            <a:r>
              <a:rPr lang="en-US" sz="1200" b="1" i="0" u="sng" dirty="0">
                <a:solidFill>
                  <a:schemeClr val="bg1">
                    <a:lumMod val="75000"/>
                  </a:schemeClr>
                </a:solidFill>
                <a:effectLst/>
                <a:latin typeface="Arial" panose="020B0604020202020204" pitchFamily="34" charset="0"/>
              </a:rPr>
              <a:t>Die LFU ist das komplexe, integrierte System, das für die Regulierung, Produktion und Gesundheit des Tränenfilms verantwortlich ist</a:t>
            </a:r>
            <a:r>
              <a:rPr lang="en-US" sz="1200" b="1" i="0" dirty="0">
                <a:solidFill>
                  <a:schemeClr val="bg1">
                    <a:lumMod val="75000"/>
                  </a:schemeClr>
                </a:solidFill>
                <a:effectLst/>
                <a:latin typeface="Arial" panose="020B0604020202020204" pitchFamily="34" charset="0"/>
              </a:rPr>
              <a:t>. </a:t>
            </a:r>
            <a:endParaRPr lang="en-US" sz="1800" dirty="0">
              <a:solidFill>
                <a:schemeClr val="bg1">
                  <a:lumMod val="75000"/>
                </a:schemeClr>
              </a:solidFill>
            </a:endParaRPr>
          </a:p>
        </p:txBody>
      </p:sp>
      <p:sp>
        <p:nvSpPr>
          <p:cNvPr id="3" name="TextBox 2">
            <a:extLst>
              <a:ext uri="{FF2B5EF4-FFF2-40B4-BE49-F238E27FC236}">
                <a16:creationId xmlns:a16="http://schemas.microsoft.com/office/drawing/2014/main" id="{2B8C7F37-53BE-6A17-5661-2AC820E7ECAD}"/>
              </a:ext>
            </a:extLst>
          </p:cNvPr>
          <p:cNvSpPr txBox="1"/>
          <p:nvPr/>
        </p:nvSpPr>
        <p:spPr>
          <a:xfrm>
            <a:off x="3384720" y="349599"/>
            <a:ext cx="2374561" cy="400110"/>
          </a:xfrm>
          <a:prstGeom prst="rect">
            <a:avLst/>
          </a:prstGeom>
          <a:solidFill>
            <a:schemeClr val="accent6">
              <a:lumMod val="20000"/>
              <a:lumOff val="80000"/>
            </a:schemeClr>
          </a:solidFill>
        </p:spPr>
        <p:txBody>
          <a:bodyPr wrap="square" lIns="25400" tIns="12700" rIns="25400" bIns="12700" rtlCol="0">
            <a:spAutoFit/>
          </a:bodyPr>
          <a:lstStyle/>
          <a:p>
            <a:pPr algn="ctr"/>
            <a:r>
              <a:rPr lang="en-US" sz="1200" b="1" dirty="0"/>
              <a:t>Big L und die LFU</a:t>
            </a:r>
          </a:p>
        </p:txBody>
      </p:sp>
      <p:sp>
        <p:nvSpPr>
          <p:cNvPr id="2" name="Slide Number Placeholder 1">
            <a:extLst>
              <a:ext uri="{FF2B5EF4-FFF2-40B4-BE49-F238E27FC236}">
                <a16:creationId xmlns:a16="http://schemas.microsoft.com/office/drawing/2014/main" id="{8F9D30EE-F7E5-7308-0AC1-CF6AE045BD3D}"/>
              </a:ext>
            </a:extLst>
          </p:cNvPr>
          <p:cNvSpPr>
            <a:spLocks noGrp="1"/>
          </p:cNvSpPr>
          <p:nvPr>
            <p:ph type="sldNum" sz="quarter" idx="12"/>
          </p:nvPr>
        </p:nvSpPr>
        <p:spPr/>
        <p:txBody>
          <a:bodyPr wrap="square" lIns="25400" tIns="12700" rIns="25400" bIns="12700"/>
          <a:lstStyle/>
          <a:p>
            <a:fld id="{BAD19207-1E44-4E66-9B5C-6617FFE2002F}" type="slidenum">
              <a:rPr lang="en-US" altLang="en-US" smtClean="0"/>
              <a:t>99</a:t>
            </a:fld>
            <a:endParaRPr lang="en-US" altLang="en-US"/>
          </a:p>
        </p:txBody>
      </p:sp>
      <p:sp>
        <p:nvSpPr>
          <p:cNvPr id="4" name="TextBox 3">
            <a:extLst>
              <a:ext uri="{FF2B5EF4-FFF2-40B4-BE49-F238E27FC236}">
                <a16:creationId xmlns:a16="http://schemas.microsoft.com/office/drawing/2014/main" id="{36A20234-A2A8-57A7-2570-6BF09F590847}"/>
              </a:ext>
            </a:extLst>
          </p:cNvPr>
          <p:cNvSpPr txBox="1"/>
          <p:nvPr/>
        </p:nvSpPr>
        <p:spPr>
          <a:xfrm>
            <a:off x="972377" y="1740955"/>
            <a:ext cx="1667444"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Sensorischer Teil</a:t>
            </a:r>
          </a:p>
        </p:txBody>
      </p:sp>
      <p:sp>
        <p:nvSpPr>
          <p:cNvPr id="5" name="TextBox 4">
            <a:extLst>
              <a:ext uri="{FF2B5EF4-FFF2-40B4-BE49-F238E27FC236}">
                <a16:creationId xmlns:a16="http://schemas.microsoft.com/office/drawing/2014/main" id="{33CAFE37-8D76-D2B7-38C4-7791A9EC49DC}"/>
              </a:ext>
            </a:extLst>
          </p:cNvPr>
          <p:cNvSpPr txBox="1"/>
          <p:nvPr/>
        </p:nvSpPr>
        <p:spPr>
          <a:xfrm>
            <a:off x="6651920" y="1740955"/>
            <a:ext cx="1380507" cy="400110"/>
          </a:xfrm>
          <a:prstGeom prst="rect">
            <a:avLst/>
          </a:prstGeom>
          <a:noFill/>
        </p:spPr>
        <p:txBody>
          <a:bodyPr wrap="square" lIns="25400" tIns="12700" rIns="25400" bIns="12700" rtlCol="0">
            <a:spAutoFit/>
          </a:bodyPr>
          <a:lstStyle/>
          <a:p>
            <a:pPr algn="ctr"/>
            <a:r>
              <a:rPr lang="en-US" sz="1200" dirty="0">
                <a:solidFill>
                  <a:schemeClr val="bg1">
                    <a:lumMod val="75000"/>
                  </a:schemeClr>
                </a:solidFill>
              </a:rPr>
              <a:t>Motorischer Teil</a:t>
            </a:r>
          </a:p>
        </p:txBody>
      </p:sp>
      <p:sp>
        <p:nvSpPr>
          <p:cNvPr id="6" name="TextBox 5">
            <a:extLst>
              <a:ext uri="{FF2B5EF4-FFF2-40B4-BE49-F238E27FC236}">
                <a16:creationId xmlns:a16="http://schemas.microsoft.com/office/drawing/2014/main" id="{325A4180-6D43-09AC-54AE-7C0259A1961E}"/>
              </a:ext>
            </a:extLst>
          </p:cNvPr>
          <p:cNvSpPr txBox="1"/>
          <p:nvPr/>
        </p:nvSpPr>
        <p:spPr>
          <a:xfrm>
            <a:off x="3725026" y="1512189"/>
            <a:ext cx="1667444" cy="900246"/>
          </a:xfrm>
          <a:prstGeom prst="rect">
            <a:avLst/>
          </a:prstGeom>
          <a:noFill/>
          <a:ln>
            <a:noFill/>
          </a:ln>
        </p:spPr>
        <p:txBody>
          <a:bodyPr wrap="square" lIns="25400" tIns="12700" rIns="25400" bIns="12700" rtlCol="0">
            <a:spAutoFit/>
          </a:bodyPr>
          <a:lstStyle/>
          <a:p>
            <a:pPr algn="ctr">
              <a:lnSpc>
                <a:spcPts val="2100"/>
              </a:lnSpc>
            </a:pPr>
            <a:r>
              <a:rPr lang="en-US" sz="1200" dirty="0">
                <a:solidFill>
                  <a:schemeClr val="bg1">
                    <a:lumMod val="75000"/>
                  </a:schemeClr>
                </a:solidFill>
              </a:rPr>
              <a:t>Integrationszentrum des ZNS</a:t>
            </a:r>
          </a:p>
        </p:txBody>
      </p:sp>
      <p:sp>
        <p:nvSpPr>
          <p:cNvPr id="7" name="TextBox 6">
            <a:extLst>
              <a:ext uri="{FF2B5EF4-FFF2-40B4-BE49-F238E27FC236}">
                <a16:creationId xmlns:a16="http://schemas.microsoft.com/office/drawing/2014/main" id="{D3A3C398-9867-2B19-38EE-B7500F28B35F}"/>
              </a:ext>
            </a:extLst>
          </p:cNvPr>
          <p:cNvSpPr txBox="1"/>
          <p:nvPr/>
        </p:nvSpPr>
        <p:spPr>
          <a:xfrm>
            <a:off x="33025" y="2467912"/>
            <a:ext cx="1231485" cy="528350"/>
          </a:xfrm>
          <a:prstGeom prst="rect">
            <a:avLst/>
          </a:prstGeom>
          <a:noFill/>
        </p:spPr>
        <p:txBody>
          <a:bodyPr wrap="square" lIns="25400" tIns="12700" rIns="25400" bIns="12700" rtlCol="0">
            <a:spAutoFit/>
          </a:bodyPr>
          <a:lstStyle/>
          <a:p>
            <a:pPr algn="ctr">
              <a:lnSpc>
                <a:spcPts val="1700"/>
              </a:lnSpc>
            </a:pPr>
            <a:r>
              <a:rPr lang="en-US" sz="1200" b="1" dirty="0">
                <a:solidFill>
                  <a:schemeClr val="bg1">
                    <a:lumMod val="75000"/>
                  </a:schemeClr>
                </a:solidFill>
              </a:rPr>
              <a:t>Sensorische Rezeptoren</a:t>
            </a:r>
          </a:p>
        </p:txBody>
      </p:sp>
      <p:sp>
        <p:nvSpPr>
          <p:cNvPr id="8" name="TextBox 7">
            <a:extLst>
              <a:ext uri="{FF2B5EF4-FFF2-40B4-BE49-F238E27FC236}">
                <a16:creationId xmlns:a16="http://schemas.microsoft.com/office/drawing/2014/main" id="{14E8B3BC-80FC-3A07-38AB-F6630C17EEDC}"/>
              </a:ext>
            </a:extLst>
          </p:cNvPr>
          <p:cNvSpPr txBox="1"/>
          <p:nvPr/>
        </p:nvSpPr>
        <p:spPr>
          <a:xfrm>
            <a:off x="2360940" y="2518451"/>
            <a:ext cx="1126694"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Afferenzen</a:t>
            </a:r>
          </a:p>
        </p:txBody>
      </p:sp>
      <p:sp>
        <p:nvSpPr>
          <p:cNvPr id="9" name="Left Brace 8">
            <a:extLst>
              <a:ext uri="{FF2B5EF4-FFF2-40B4-BE49-F238E27FC236}">
                <a16:creationId xmlns:a16="http://schemas.microsoft.com/office/drawing/2014/main" id="{6BE33B8A-B543-E8A5-3B94-B734AD6A53BD}"/>
              </a:ext>
            </a:extLst>
          </p:cNvPr>
          <p:cNvSpPr/>
          <p:nvPr/>
        </p:nvSpPr>
        <p:spPr>
          <a:xfrm rot="5400000">
            <a:off x="1652624" y="1205058"/>
            <a:ext cx="302812" cy="2222895"/>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sp>
        <p:nvSpPr>
          <p:cNvPr id="10" name="TextBox 9">
            <a:extLst>
              <a:ext uri="{FF2B5EF4-FFF2-40B4-BE49-F238E27FC236}">
                <a16:creationId xmlns:a16="http://schemas.microsoft.com/office/drawing/2014/main" id="{B35220DC-C5DE-15FE-678D-82590CB7700C}"/>
              </a:ext>
            </a:extLst>
          </p:cNvPr>
          <p:cNvSpPr txBox="1"/>
          <p:nvPr/>
        </p:nvSpPr>
        <p:spPr>
          <a:xfrm>
            <a:off x="5555484" y="2518451"/>
            <a:ext cx="1231485" cy="528350"/>
          </a:xfrm>
          <a:prstGeom prst="rect">
            <a:avLst/>
          </a:prstGeom>
          <a:noFill/>
          <a:ln>
            <a:noFill/>
          </a:ln>
        </p:spPr>
        <p:txBody>
          <a:bodyPr wrap="square" lIns="25400" tIns="12700" rIns="25400" bIns="12700" rtlCol="0">
            <a:spAutoFit/>
          </a:bodyPr>
          <a:lstStyle/>
          <a:p>
            <a:pPr algn="ctr">
              <a:lnSpc>
                <a:spcPts val="1700"/>
              </a:lnSpc>
            </a:pPr>
            <a:r>
              <a:rPr lang="en-US" sz="1200" b="1" dirty="0">
                <a:solidFill>
                  <a:schemeClr val="bg1">
                    <a:lumMod val="75000"/>
                  </a:schemeClr>
                </a:solidFill>
              </a:rPr>
              <a:t>Efferente Nerven</a:t>
            </a:r>
          </a:p>
        </p:txBody>
      </p:sp>
      <p:sp>
        <p:nvSpPr>
          <p:cNvPr id="11" name="TextBox 10">
            <a:extLst>
              <a:ext uri="{FF2B5EF4-FFF2-40B4-BE49-F238E27FC236}">
                <a16:creationId xmlns:a16="http://schemas.microsoft.com/office/drawing/2014/main" id="{5BD0EC30-8176-1C74-9EB2-8DAF9F0E2FA1}"/>
              </a:ext>
            </a:extLst>
          </p:cNvPr>
          <p:cNvSpPr txBox="1"/>
          <p:nvPr/>
        </p:nvSpPr>
        <p:spPr>
          <a:xfrm>
            <a:off x="7858539" y="2571459"/>
            <a:ext cx="1192956" cy="310341"/>
          </a:xfrm>
          <a:prstGeom prst="rect">
            <a:avLst/>
          </a:prstGeom>
          <a:noFill/>
        </p:spPr>
        <p:txBody>
          <a:bodyPr wrap="square" lIns="25400" tIns="12700" rIns="25400" bIns="12700" rtlCol="0">
            <a:spAutoFit/>
          </a:bodyPr>
          <a:lstStyle/>
          <a:p>
            <a:pPr>
              <a:lnSpc>
                <a:spcPts val="1700"/>
              </a:lnSpc>
            </a:pPr>
            <a:r>
              <a:rPr lang="en-US" sz="1200" b="1" dirty="0">
                <a:solidFill>
                  <a:schemeClr val="bg1">
                    <a:lumMod val="75000"/>
                  </a:schemeClr>
                </a:solidFill>
              </a:rPr>
              <a:t>Effektoren</a:t>
            </a:r>
          </a:p>
        </p:txBody>
      </p:sp>
      <p:sp>
        <p:nvSpPr>
          <p:cNvPr id="12" name="Left Brace 11">
            <a:extLst>
              <a:ext uri="{FF2B5EF4-FFF2-40B4-BE49-F238E27FC236}">
                <a16:creationId xmlns:a16="http://schemas.microsoft.com/office/drawing/2014/main" id="{740C49C3-F602-D7C2-5258-147CD9E7684A}"/>
              </a:ext>
            </a:extLst>
          </p:cNvPr>
          <p:cNvSpPr/>
          <p:nvPr/>
        </p:nvSpPr>
        <p:spPr>
          <a:xfrm rot="5400000">
            <a:off x="7173116" y="1157552"/>
            <a:ext cx="339262" cy="2281458"/>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rgbClr val="0000FF"/>
              </a:solidFill>
            </a:endParaRPr>
          </a:p>
        </p:txBody>
      </p:sp>
      <p:sp>
        <p:nvSpPr>
          <p:cNvPr id="14" name="Arrow: Right 13">
            <a:extLst>
              <a:ext uri="{FF2B5EF4-FFF2-40B4-BE49-F238E27FC236}">
                <a16:creationId xmlns:a16="http://schemas.microsoft.com/office/drawing/2014/main" id="{2EFF3476-271C-FF0C-AA77-8B5E989D5287}"/>
              </a:ext>
            </a:extLst>
          </p:cNvPr>
          <p:cNvSpPr/>
          <p:nvPr/>
        </p:nvSpPr>
        <p:spPr>
          <a:xfrm>
            <a:off x="2702755" y="1842053"/>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lumMod val="75000"/>
                </a:schemeClr>
              </a:solidFill>
            </a:endParaRPr>
          </a:p>
        </p:txBody>
      </p:sp>
      <p:sp>
        <p:nvSpPr>
          <p:cNvPr id="15" name="Arrow: Right 14">
            <a:extLst>
              <a:ext uri="{FF2B5EF4-FFF2-40B4-BE49-F238E27FC236}">
                <a16:creationId xmlns:a16="http://schemas.microsoft.com/office/drawing/2014/main" id="{21AFB489-2A47-726F-AD0C-B9872F59B6D7}"/>
              </a:ext>
            </a:extLst>
          </p:cNvPr>
          <p:cNvSpPr/>
          <p:nvPr/>
        </p:nvSpPr>
        <p:spPr>
          <a:xfrm>
            <a:off x="5459454" y="1844916"/>
            <a:ext cx="1022271" cy="246003"/>
          </a:xfrm>
          <a:prstGeom prst="rightArrow">
            <a:avLst/>
          </a:prstGeom>
          <a:solidFill>
            <a:schemeClr val="bg1">
              <a:lumMod val="85000"/>
            </a:schemeClr>
          </a:solidFill>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0000FF"/>
              </a:solidFill>
            </a:endParaRPr>
          </a:p>
        </p:txBody>
      </p:sp>
      <p:sp>
        <p:nvSpPr>
          <p:cNvPr id="16" name="TextBox 15">
            <a:extLst>
              <a:ext uri="{FF2B5EF4-FFF2-40B4-BE49-F238E27FC236}">
                <a16:creationId xmlns:a16="http://schemas.microsoft.com/office/drawing/2014/main" id="{0455663A-0C3B-C59B-BF70-0B8B6828D888}"/>
              </a:ext>
            </a:extLst>
          </p:cNvPr>
          <p:cNvSpPr txBox="1"/>
          <p:nvPr/>
        </p:nvSpPr>
        <p:spPr>
          <a:xfrm>
            <a:off x="46277" y="296864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Nozizeptoren der Augenoberfläche</a:t>
            </a:r>
          </a:p>
        </p:txBody>
      </p:sp>
      <p:sp>
        <p:nvSpPr>
          <p:cNvPr id="17" name="TextBox 16">
            <a:extLst>
              <a:ext uri="{FF2B5EF4-FFF2-40B4-BE49-F238E27FC236}">
                <a16:creationId xmlns:a16="http://schemas.microsoft.com/office/drawing/2014/main" id="{5738D337-9CA0-BD8B-0E57-325E4E764004}"/>
              </a:ext>
            </a:extLst>
          </p:cNvPr>
          <p:cNvSpPr txBox="1"/>
          <p:nvPr/>
        </p:nvSpPr>
        <p:spPr>
          <a:xfrm>
            <a:off x="2289622" y="2964820"/>
            <a:ext cx="1525165" cy="47705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Äste des</a:t>
            </a:r>
          </a:p>
          <a:p>
            <a:pPr>
              <a:lnSpc>
                <a:spcPts val="1500"/>
              </a:lnSpc>
            </a:pPr>
            <a:r>
              <a:rPr lang="en-US" sz="1200" dirty="0">
                <a:solidFill>
                  <a:schemeClr val="bg1">
                    <a:lumMod val="75000"/>
                  </a:schemeClr>
                </a:solidFill>
              </a:rPr>
              <a:t>V</a:t>
            </a:r>
            <a:r>
              <a:rPr lang="en-US" sz="1200" baseline="-25000" dirty="0">
                <a:solidFill>
                  <a:schemeClr val="bg1">
                    <a:lumMod val="75000"/>
                  </a:schemeClr>
                </a:solidFill>
              </a:rPr>
              <a:t>1</a:t>
            </a:r>
            <a:r>
              <a:rPr lang="en-US" sz="1200" dirty="0">
                <a:solidFill>
                  <a:schemeClr val="bg1">
                    <a:lumMod val="75000"/>
                  </a:schemeClr>
                </a:solidFill>
              </a:rPr>
              <a:t> und V</a:t>
            </a:r>
            <a:r>
              <a:rPr lang="en-US" sz="1200" baseline="-25000" dirty="0">
                <a:solidFill>
                  <a:schemeClr val="bg1">
                    <a:lumMod val="75000"/>
                  </a:schemeClr>
                </a:solidFill>
              </a:rPr>
              <a:t>2</a:t>
            </a:r>
          </a:p>
        </p:txBody>
      </p:sp>
      <p:sp>
        <p:nvSpPr>
          <p:cNvPr id="18" name="TextBox 17">
            <a:extLst>
              <a:ext uri="{FF2B5EF4-FFF2-40B4-BE49-F238E27FC236}">
                <a16:creationId xmlns:a16="http://schemas.microsoft.com/office/drawing/2014/main" id="{454567B3-65C4-1E19-C8F2-1FA04168027B}"/>
              </a:ext>
            </a:extLst>
          </p:cNvPr>
          <p:cNvSpPr txBox="1"/>
          <p:nvPr/>
        </p:nvSpPr>
        <p:spPr>
          <a:xfrm>
            <a:off x="3806435" y="2442726"/>
            <a:ext cx="1810177" cy="1231106"/>
          </a:xfrm>
          <a:prstGeom prst="rect">
            <a:avLst/>
          </a:prstGeom>
          <a:noFill/>
        </p:spPr>
        <p:txBody>
          <a:bodyPr wrap="square" lIns="25400" tIns="12700" rIns="25400" bIns="12700" rtlCol="0">
            <a:spAutoFit/>
          </a:bodyPr>
          <a:lstStyle/>
          <a:p>
            <a:r>
              <a:rPr lang="en-US" sz="1200" b="1" dirty="0">
                <a:solidFill>
                  <a:schemeClr val="bg1">
                    <a:lumMod val="75000"/>
                  </a:schemeClr>
                </a:solidFill>
              </a:rPr>
              <a:t>Hirnstamm</a:t>
            </a:r>
            <a:endParaRPr lang="en-US" sz="1600" b="1" dirty="0">
              <a:solidFill>
                <a:schemeClr val="bg1">
                  <a:lumMod val="75000"/>
                </a:schemeClr>
              </a:solidFill>
            </a:endParaRPr>
          </a:p>
          <a:p>
            <a:r>
              <a:rPr lang="en-US" sz="1200" dirty="0">
                <a:solidFill>
                  <a:schemeClr val="bg1">
                    <a:lumMod val="75000"/>
                  </a:schemeClr>
                </a:solidFill>
              </a:rPr>
              <a:t>--CN5-Kern</a:t>
            </a:r>
          </a:p>
          <a:p>
            <a:r>
              <a:rPr lang="en-US" sz="1200" dirty="0">
                <a:solidFill>
                  <a:schemeClr val="bg1">
                    <a:lumMod val="75000"/>
                  </a:schemeClr>
                </a:solidFill>
              </a:rPr>
              <a:t>--CN7  Kern</a:t>
            </a:r>
          </a:p>
          <a:p>
            <a:r>
              <a:rPr lang="en-US" sz="1200" dirty="0">
                <a:solidFill>
                  <a:schemeClr val="bg1">
                    <a:lumMod val="75000"/>
                  </a:schemeClr>
                </a:solidFill>
              </a:rPr>
              <a:t>--Oberer Speicheldrüsennukleus   </a:t>
            </a:r>
          </a:p>
          <a:p>
            <a:r>
              <a:rPr lang="en-US" sz="1200" dirty="0">
                <a:solidFill>
                  <a:schemeClr val="bg1">
                    <a:lumMod val="75000"/>
                  </a:schemeClr>
                </a:solidFill>
              </a:rPr>
              <a:t>  Kern</a:t>
            </a:r>
            <a:endParaRPr lang="en-US" sz="1600" dirty="0">
              <a:solidFill>
                <a:schemeClr val="bg1">
                  <a:lumMod val="75000"/>
                </a:schemeClr>
              </a:solidFill>
            </a:endParaRPr>
          </a:p>
        </p:txBody>
      </p:sp>
      <p:sp>
        <p:nvSpPr>
          <p:cNvPr id="21" name="TextBox 20">
            <a:extLst>
              <a:ext uri="{FF2B5EF4-FFF2-40B4-BE49-F238E27FC236}">
                <a16:creationId xmlns:a16="http://schemas.microsoft.com/office/drawing/2014/main" id="{A35189AD-743C-BFF8-C57E-261EF962CBF5}"/>
              </a:ext>
            </a:extLst>
          </p:cNvPr>
          <p:cNvSpPr txBox="1"/>
          <p:nvPr/>
        </p:nvSpPr>
        <p:spPr>
          <a:xfrm>
            <a:off x="7767220" y="2907194"/>
            <a:ext cx="1337284" cy="974434"/>
          </a:xfrm>
          <a:prstGeom prst="rect">
            <a:avLst/>
          </a:prstGeom>
          <a:noFill/>
          <a:ln>
            <a:noFill/>
          </a:ln>
        </p:spPr>
        <p:txBody>
          <a:bodyPr wrap="square" lIns="25400" tIns="12700" rIns="25400" bIns="12700" rtlCol="0">
            <a:spAutoFit/>
          </a:bodyPr>
          <a:lstStyle/>
          <a:p>
            <a:pPr>
              <a:lnSpc>
                <a:spcPts val="1500"/>
              </a:lnSpc>
            </a:pPr>
            <a:r>
              <a:rPr lang="en-US" sz="1200" dirty="0">
                <a:solidFill>
                  <a:schemeClr val="bg1">
                    <a:lumMod val="75000"/>
                  </a:schemeClr>
                </a:solidFill>
              </a:rPr>
              <a:t>--Drüsen</a:t>
            </a:r>
          </a:p>
          <a:p>
            <a:pPr>
              <a:lnSpc>
                <a:spcPts val="1500"/>
              </a:lnSpc>
            </a:pPr>
            <a:r>
              <a:rPr lang="en-US" sz="1200" dirty="0">
                <a:solidFill>
                  <a:schemeClr val="bg1">
                    <a:lumMod val="75000"/>
                  </a:schemeClr>
                </a:solidFill>
              </a:rPr>
              <a:t>----Tränen</a:t>
            </a:r>
          </a:p>
          <a:p>
            <a:pPr>
              <a:lnSpc>
                <a:spcPts val="1500"/>
              </a:lnSpc>
            </a:pPr>
            <a:r>
              <a:rPr lang="en-US" sz="1200" dirty="0">
                <a:solidFill>
                  <a:schemeClr val="bg1">
                    <a:lumMod val="75000"/>
                  </a:schemeClr>
                </a:solidFill>
              </a:rPr>
              <a:t>----</a:t>
            </a:r>
            <a:r>
              <a:rPr lang="en-US" sz="1200" dirty="0" err="1">
                <a:solidFill>
                  <a:schemeClr val="bg1">
                    <a:lumMod val="75000"/>
                  </a:schemeClr>
                </a:solidFill>
              </a:rPr>
              <a:t>M’bomian</a:t>
            </a:r>
            <a:endParaRPr lang="en-US" sz="1200" dirty="0">
              <a:solidFill>
                <a:schemeClr val="bg1">
                  <a:lumMod val="75000"/>
                </a:schemeClr>
              </a:solidFill>
            </a:endParaRPr>
          </a:p>
          <a:p>
            <a:pPr>
              <a:lnSpc>
                <a:spcPts val="1500"/>
              </a:lnSpc>
            </a:pPr>
            <a:r>
              <a:rPr lang="en-US" sz="1200" dirty="0">
                <a:solidFill>
                  <a:schemeClr val="bg1">
                    <a:lumMod val="75000"/>
                  </a:schemeClr>
                </a:solidFill>
              </a:rPr>
              <a:t>----Becher</a:t>
            </a:r>
          </a:p>
          <a:p>
            <a:pPr>
              <a:lnSpc>
                <a:spcPts val="1500"/>
              </a:lnSpc>
            </a:pPr>
            <a:r>
              <a:rPr lang="en-US" sz="1200" dirty="0">
                <a:solidFill>
                  <a:schemeClr val="bg1">
                    <a:lumMod val="75000"/>
                  </a:schemeClr>
                </a:solidFill>
              </a:rPr>
              <a:t>--Orbicularis</a:t>
            </a:r>
          </a:p>
        </p:txBody>
      </p:sp>
      <p:sp>
        <p:nvSpPr>
          <p:cNvPr id="22" name="TextBox 21">
            <a:extLst>
              <a:ext uri="{FF2B5EF4-FFF2-40B4-BE49-F238E27FC236}">
                <a16:creationId xmlns:a16="http://schemas.microsoft.com/office/drawing/2014/main" id="{AB7742CA-FDA3-CBA0-A17B-8F78483DA1B3}"/>
              </a:ext>
            </a:extLst>
          </p:cNvPr>
          <p:cNvSpPr txBox="1"/>
          <p:nvPr/>
        </p:nvSpPr>
        <p:spPr>
          <a:xfrm>
            <a:off x="3851663" y="954214"/>
            <a:ext cx="1414170" cy="210314"/>
          </a:xfrm>
          <a:prstGeom prst="rect">
            <a:avLst/>
          </a:prstGeom>
          <a:noFill/>
        </p:spPr>
        <p:txBody>
          <a:bodyPr wrap="square" lIns="25400" tIns="12700" rIns="25400" bIns="12700" rtlCol="0">
            <a:spAutoFit/>
          </a:bodyPr>
          <a:lstStyle/>
          <a:p>
            <a:pPr algn="ctr"/>
            <a:r>
              <a:rPr lang="en-US" sz="1200" b="1" dirty="0">
                <a:solidFill>
                  <a:srgbClr val="0000FF"/>
                </a:solidFill>
              </a:rPr>
              <a:t>Die LFU</a:t>
            </a:r>
          </a:p>
        </p:txBody>
      </p:sp>
      <p:sp>
        <p:nvSpPr>
          <p:cNvPr id="29" name="Star: 5 Points 28">
            <a:extLst>
              <a:ext uri="{FF2B5EF4-FFF2-40B4-BE49-F238E27FC236}">
                <a16:creationId xmlns:a16="http://schemas.microsoft.com/office/drawing/2014/main" id="{978AB52E-DB06-D703-8753-EC3B4D0DDB0E}"/>
              </a:ext>
            </a:extLst>
          </p:cNvPr>
          <p:cNvSpPr/>
          <p:nvPr/>
        </p:nvSpPr>
        <p:spPr>
          <a:xfrm>
            <a:off x="3448682" y="921504"/>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CD9F3ABD-6F3E-A50E-6AAB-B8D89A28E7FB}"/>
              </a:ext>
            </a:extLst>
          </p:cNvPr>
          <p:cNvSpPr/>
          <p:nvPr/>
        </p:nvSpPr>
        <p:spPr>
          <a:xfrm>
            <a:off x="5265835" y="902492"/>
            <a:ext cx="376477" cy="400110"/>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Brace 30">
            <a:extLst>
              <a:ext uri="{FF2B5EF4-FFF2-40B4-BE49-F238E27FC236}">
                <a16:creationId xmlns:a16="http://schemas.microsoft.com/office/drawing/2014/main" id="{C50E23D1-0C69-B060-C6F5-AB69EB2AA40D}"/>
              </a:ext>
            </a:extLst>
          </p:cNvPr>
          <p:cNvSpPr/>
          <p:nvPr/>
        </p:nvSpPr>
        <p:spPr>
          <a:xfrm>
            <a:off x="7700700" y="2964820"/>
            <a:ext cx="112240" cy="709012"/>
          </a:xfrm>
          <a:prstGeom prst="leftBrac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solidFill>
                <a:schemeClr val="bg1">
                  <a:lumMod val="75000"/>
                </a:schemeClr>
              </a:solidFill>
            </a:endParaRPr>
          </a:p>
        </p:txBody>
      </p:sp>
      <p:cxnSp>
        <p:nvCxnSpPr>
          <p:cNvPr id="36" name="Straight Arrow Connector 35">
            <a:extLst>
              <a:ext uri="{FF2B5EF4-FFF2-40B4-BE49-F238E27FC236}">
                <a16:creationId xmlns:a16="http://schemas.microsoft.com/office/drawing/2014/main" id="{D9DB1836-3226-543F-27A7-FB264631FB1D}"/>
              </a:ext>
            </a:extLst>
          </p:cNvPr>
          <p:cNvCxnSpPr>
            <a:cxnSpLocks/>
          </p:cNvCxnSpPr>
          <p:nvPr/>
        </p:nvCxnSpPr>
        <p:spPr>
          <a:xfrm>
            <a:off x="6294783" y="3415748"/>
            <a:ext cx="1445933" cy="361122"/>
          </a:xfrm>
          <a:prstGeom prst="straightConnector1">
            <a:avLst/>
          </a:prstGeom>
          <a:ln>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D05DFBAF-4CD8-3F5F-B8A4-2F0F88F81123}"/>
              </a:ext>
            </a:extLst>
          </p:cNvPr>
          <p:cNvSpPr txBox="1"/>
          <p:nvPr/>
        </p:nvSpPr>
        <p:spPr>
          <a:xfrm>
            <a:off x="419400" y="2001180"/>
            <a:ext cx="5809122" cy="4401205"/>
          </a:xfrm>
          <a:prstGeom prst="rect">
            <a:avLst/>
          </a:prstGeom>
          <a:solidFill>
            <a:schemeClr val="accent5"/>
          </a:solidFill>
        </p:spPr>
        <p:txBody>
          <a:bodyPr wrap="square" lIns="25400" tIns="12700" rIns="25400" bIns="12700" rtlCol="0">
            <a:spAutoFit/>
          </a:bodyPr>
          <a:lstStyle/>
          <a:p>
            <a:r>
              <a:rPr lang="en-US" sz="1200" dirty="0">
                <a:solidFill>
                  <a:srgbClr val="0000FF"/>
                </a:solidFill>
              </a:rPr>
              <a:t>Lassen Sie uns kurz auf die parasympathischen Nerven eingehen.</a:t>
            </a:r>
          </a:p>
          <a:p>
            <a:r>
              <a:rPr lang="en-US" sz="1200" i="1" dirty="0"/>
              <a:t>Wir stellen uns den peripheren parasympathischen Weg als aus zwei Abschnitten bestehend vor – welche sind das?</a:t>
            </a:r>
          </a:p>
          <a:p>
            <a:r>
              <a:rPr lang="en-US" sz="1200" dirty="0"/>
              <a:t>Der präganglionäre Abschnitt (Fasern) und der postganglionäre Abschnitt (Fasern)</a:t>
            </a:r>
          </a:p>
          <a:p>
            <a:endParaRPr lang="en-US" sz="1400" i="1" dirty="0"/>
          </a:p>
          <a:p>
            <a:r>
              <a:rPr lang="en-US" sz="1200" i="1" dirty="0"/>
              <a:t>Mit seinen </a:t>
            </a:r>
            <a:r>
              <a:rPr lang="en-US" sz="1200" dirty="0"/>
              <a:t>zentralen, präganglionären </a:t>
            </a:r>
            <a:r>
              <a:rPr lang="en-US" sz="1200" i="1" dirty="0"/>
              <a:t>und </a:t>
            </a:r>
            <a:r>
              <a:rPr lang="en-US" sz="1200" dirty="0"/>
              <a:t>postganglionären </a:t>
            </a:r>
            <a:r>
              <a:rPr lang="en-US" sz="1200" i="1" dirty="0"/>
              <a:t>Fasern wird der </a:t>
            </a:r>
            <a:r>
              <a:rPr lang="en-US" sz="1200" b="1" dirty="0"/>
              <a:t>sympathische </a:t>
            </a:r>
            <a:r>
              <a:rPr lang="en-US" sz="1200" i="1" dirty="0"/>
              <a:t>Weg in ähnlicher Weise konzeptualisiert. Allerdings sind Sympathikus und Parasympathikus in gewisser Hinsicht diametral entgegengesetzt organisiert. In welcher Hinsicht ist das so?</a:t>
            </a:r>
          </a:p>
          <a:p>
            <a:r>
              <a:rPr lang="en-US" sz="1200" dirty="0"/>
              <a:t>Im sympathischen System sind die präganglionären Fasern relativ kurz, </a:t>
            </a:r>
            <a:r>
              <a:rPr lang="en-US" sz="1200" dirty="0">
                <a:solidFill>
                  <a:schemeClr val="accent5"/>
                </a:solidFill>
              </a:rPr>
              <a:t>da sie sich lediglich vom Rückenmark bis zu den sympathischen Ganglien erstrecken müssen</a:t>
            </a:r>
            <a:r>
              <a:rPr lang="en-US" sz="1200" dirty="0"/>
              <a:t>,</a:t>
            </a:r>
            <a:r>
              <a:rPr lang="en-US" sz="1200" dirty="0">
                <a:solidFill>
                  <a:schemeClr val="accent5"/>
                </a:solidFill>
              </a:rPr>
              <a:t> die in der sympathischen Kette direkt außerhalb der Wirbelsäule liegen. Im Gegensatz dazu sind die postganglionären sympathischen Fasern lang, da sie den gesamten Weg von der sympathischen Kette bis zu ihrem weit entfernten Effektororgan zurücklegen müssen. Da sich die parasympathischen Ganglien in der Nähe des Effektororgans und nicht im ZNS befinden, sind diese relativen Längenverhältnisse im parasympathischen System umgekehrt: Die präganglionären Fasern sind lang, da sie sich von ihrem Ursprung im ZNS bis zu den peripher gelegenen Ganglien erstrecken müssen; von den Ganglien aus ist es für die postganglionären Fasern nur ein relativ kurzer Weg bis zu ihrem Effektororgan.</a:t>
            </a:r>
          </a:p>
        </p:txBody>
      </p:sp>
      <p:sp>
        <p:nvSpPr>
          <p:cNvPr id="35" name="Rectangle 34">
            <a:extLst>
              <a:ext uri="{FF2B5EF4-FFF2-40B4-BE49-F238E27FC236}">
                <a16:creationId xmlns:a16="http://schemas.microsoft.com/office/drawing/2014/main" id="{D43C0BA9-7B76-F949-2DD0-7E9E47A5BCD7}"/>
              </a:ext>
            </a:extLst>
          </p:cNvPr>
          <p:cNvSpPr/>
          <p:nvPr/>
        </p:nvSpPr>
        <p:spPr>
          <a:xfrm>
            <a:off x="4940061" y="3674532"/>
            <a:ext cx="514012" cy="259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kurz vs. lang</a:t>
            </a:r>
          </a:p>
        </p:txBody>
      </p:sp>
    </p:spTree>
    <p:extLst>
      <p:ext uri="{BB962C8B-B14F-4D97-AF65-F5344CB8AC3E}">
        <p14:creationId xmlns:p14="http://schemas.microsoft.com/office/powerpoint/2010/main" val="2612409952"/>
      </p:ext>
    </p:extLst>
  </p:cSld>
  <p:clrMapOvr>
    <a:masterClrMapping/>
  </p:clrMapOvr>
</p:sld>
</file>

<file path=ppt/theme/theme1.xml><?xml version="1.0" encoding="utf-8"?>
<a:theme xmlns:a="http://schemas.openxmlformats.org/drawingml/2006/main" name="Flynn theme">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lynn theme" id="{0CA00E8E-1279-4501-A73D-C5C0B4A5CF0D}" vid="{39039DCB-410F-439E-9BBE-CF4B16199123}"/>
    </a:ext>
  </a:extLst>
</a:theme>
</file>

<file path=docProps/app.xml><?xml version="1.0" encoding="utf-8"?>
<Properties xmlns="http://schemas.openxmlformats.org/officeDocument/2006/extended-properties" xmlns:vt="http://schemas.openxmlformats.org/officeDocument/2006/docPropsVTypes">
  <Template>Flynn theme</Template>
  <TotalTime>0</TotalTime>
  <Words>45205</Words>
  <Application>Microsoft Office PowerPoint</Application>
  <PresentationFormat>Bildschirmpräsentation (4:3)</PresentationFormat>
  <Paragraphs>5416</Paragraphs>
  <Slides>157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157</vt:i4>
      </vt:variant>
    </vt:vector>
  </HeadingPairs>
  <TitlesOfParts>
    <vt:vector size="161" baseType="lpstr">
      <vt:lpstr>Arial</vt:lpstr>
      <vt:lpstr>Segoe Script</vt:lpstr>
      <vt:lpstr>Wingdings</vt:lpstr>
      <vt:lpstr>Flynn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Flynn</dc:creator>
  <cp:keywords>, docId:517DEE2F864B62E2362861FF6D8752E4</cp:keywords>
  <cp:lastModifiedBy>Assaf Abdelrahman</cp:lastModifiedBy>
  <cp:revision>156</cp:revision>
  <dcterms:created xsi:type="dcterms:W3CDTF">2023-08-13T13:52:37Z</dcterms:created>
  <dcterms:modified xsi:type="dcterms:W3CDTF">2026-07-03T18:01:50Z</dcterms:modified>
</cp:coreProperties>
</file>